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3" r:id="rId4"/>
    <p:sldId id="264" r:id="rId5"/>
    <p:sldId id="265" r:id="rId6"/>
    <p:sldId id="266" r:id="rId7"/>
    <p:sldId id="262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CBB4B9-2CC6-68B5-3EF9-0005F57909A8}" v="191" dt="2019-11-26T11:54:35.407"/>
    <p1510:client id="{3277CD1C-2496-58FE-F3DA-916CB15E5980}" v="251" dt="2019-12-03T13:14:21.818"/>
    <p1510:client id="{6751DD05-403C-E938-1F1A-857D0EA9795E}" v="490" dt="2019-12-04T10:08:31.977"/>
    <p1510:client id="{88265CB3-EF70-43C8-8D23-D7A87ED67709}" v="74" dt="2019-11-26T12:53:30.758"/>
    <p1510:client id="{DB271282-5D8B-4DE6-9069-716F77510397}" v="1827" dt="2019-11-28T14:12:10.175"/>
    <p1510:client id="{DC26ADC5-D4EB-59CD-E8C7-A8970A5D4EA3}" v="247" dt="2019-12-02T14:03:04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431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4326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806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2895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396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786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978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498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4922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9499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122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1347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5246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1833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6716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477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D4175-19C4-4535-8C8E-301B99811C8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18E9020-DD29-4DA7-AC0E-2AB8590FF7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369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kainstituutti.fi/" TargetMode="External"/><Relationship Id="rId2" Type="http://schemas.openxmlformats.org/officeDocument/2006/relationships/hyperlink" Target="https://www.voitas.fi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vahvike.fi/fi" TargetMode="External"/><Relationship Id="rId4" Type="http://schemas.openxmlformats.org/officeDocument/2006/relationships/hyperlink" Target="https://www.ikainstituutti.fi/content/uploads/2019/08/Vinkkej%C3%A4-taloyhti%C3%B6n-Kotikulmilla-toimintaan-opas.pdf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3F31A2-33B8-49FD-8B60-F7F653A5D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2812"/>
            <a:ext cx="8199353" cy="2387600"/>
          </a:xfrm>
        </p:spPr>
        <p:txBody>
          <a:bodyPr/>
          <a:lstStyle/>
          <a:p>
            <a:r>
              <a:rPr lang="fi-FI"/>
              <a:t>Terveyden ja hyvinvoinnin edistäminen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9831E01-6873-4754-9E86-D5DA7B352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233" y="3162290"/>
            <a:ext cx="8990437" cy="3231530"/>
          </a:xfrm>
        </p:spPr>
        <p:txBody>
          <a:bodyPr/>
          <a:lstStyle/>
          <a:p>
            <a:r>
              <a:rPr lang="fi-FI" dirty="0"/>
              <a:t>Tukholma 10. – 13.12.2019</a:t>
            </a:r>
          </a:p>
          <a:p>
            <a:pPr algn="l"/>
            <a:r>
              <a:rPr lang="fi-FI" dirty="0"/>
              <a:t>Metropolia AMK</a:t>
            </a:r>
          </a:p>
          <a:p>
            <a:pPr algn="l"/>
            <a:r>
              <a:rPr lang="fi-FI" dirty="0"/>
              <a:t>Jenny </a:t>
            </a:r>
            <a:r>
              <a:rPr lang="fi-FI" dirty="0" err="1"/>
              <a:t>Bertell</a:t>
            </a:r>
            <a:endParaRPr lang="fi-FI" dirty="0"/>
          </a:p>
          <a:p>
            <a:pPr algn="l"/>
            <a:r>
              <a:rPr lang="fi-FI" dirty="0"/>
              <a:t>Hanna Karttunen, sairaanhoitaja</a:t>
            </a:r>
          </a:p>
          <a:p>
            <a:pPr algn="l"/>
            <a:r>
              <a:rPr lang="fi-FI" dirty="0"/>
              <a:t>Katri Keino, bioanalyytikko</a:t>
            </a:r>
          </a:p>
          <a:p>
            <a:pPr algn="l"/>
            <a:r>
              <a:rPr lang="fi-FI" dirty="0"/>
              <a:t>Pihla Kontusalmi</a:t>
            </a:r>
          </a:p>
          <a:p>
            <a:pPr algn="l"/>
            <a:r>
              <a:rPr lang="fi-FI" dirty="0"/>
              <a:t>Katariina Koskinen</a:t>
            </a:r>
          </a:p>
          <a:p>
            <a:pPr algn="l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8171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C8A9FE-D649-495A-ABF1-3A53A4EC8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Oman terveyden ja hyvinvoinnin ylläpito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2DA17E-1785-4937-BDE9-5BB64FBC3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sz="2400" dirty="0"/>
              <a:t>Liikunta, myös vähäinen, on terveyttä edistävä teko</a:t>
            </a:r>
          </a:p>
          <a:p>
            <a:r>
              <a:rPr lang="fi-FI" sz="2400" dirty="0"/>
              <a:t>Sosiaalisuus on pääomaa</a:t>
            </a:r>
          </a:p>
          <a:p>
            <a:r>
              <a:rPr lang="fi-FI" sz="2400" dirty="0"/>
              <a:t>Ruokasuositusten noudattaminen</a:t>
            </a:r>
          </a:p>
          <a:p>
            <a:r>
              <a:rPr lang="fi-FI" sz="2400" dirty="0" err="1"/>
              <a:t>Ferritiini</a:t>
            </a:r>
            <a:r>
              <a:rPr lang="fi-FI" sz="2400" dirty="0"/>
              <a:t> on Suomessa ajankohtainen asia</a:t>
            </a:r>
          </a:p>
          <a:p>
            <a:endParaRPr lang="fi-FI" dirty="0"/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3770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5FCF6B-52D2-4765-AC3E-FFF1E0FBF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976218" cy="1320800"/>
          </a:xfrm>
        </p:spPr>
        <p:txBody>
          <a:bodyPr/>
          <a:lstStyle/>
          <a:p>
            <a:r>
              <a:rPr lang="fi-FI" b="1"/>
              <a:t>Liikunnan ja sosiaalisuuden edistäminen: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B4D2DA-52F9-4C0F-8848-9C2A61615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562" y="1550020"/>
            <a:ext cx="9095990" cy="469838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sz="2400">
                <a:solidFill>
                  <a:srgbClr val="FF0000"/>
                </a:solidFill>
              </a:rPr>
              <a:t>Etäohjattu liikunta </a:t>
            </a:r>
            <a:r>
              <a:rPr lang="fi-FI" sz="2400"/>
              <a:t>on nykypäivän kasvava trendi. Tällainen liikuntamuoto </a:t>
            </a:r>
            <a:r>
              <a:rPr lang="fi-FI" sz="2400">
                <a:solidFill>
                  <a:srgbClr val="FF0000"/>
                </a:solidFill>
              </a:rPr>
              <a:t>ei ole sidottu aikaan eikä paikkaan</a:t>
            </a:r>
            <a:r>
              <a:rPr lang="fi-FI" sz="2400"/>
              <a:t>. Lihaskuntoa ja tasapainoa harjoittavat liikkeet tukevat terveyden edistämistä. Esimerkiksi: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/>
              <a:t> </a:t>
            </a:r>
            <a:r>
              <a:rPr lang="fi-FI" sz="2000">
                <a:hlinkClick r:id="rId2"/>
              </a:rPr>
              <a:t>https://www.voitas.fi/</a:t>
            </a:r>
            <a:r>
              <a:rPr lang="fi-FI" sz="2000"/>
              <a:t>. Täältä löytyy helposti valmiita jumppaohjelmia myös yksinkertaisesti ohjattuna videovälitteisessä muodossa.</a:t>
            </a:r>
          </a:p>
          <a:p>
            <a:r>
              <a:rPr lang="fi-FI" sz="2400"/>
              <a:t>Liikunnan harrastaminen kuten monet muutkin asiat on hauskempi tehdä yhdessä. Siihen Kotikulmilla-toiminnasta (</a:t>
            </a:r>
            <a:r>
              <a:rPr lang="fi-FI" sz="2400">
                <a:hlinkClick r:id="rId3"/>
              </a:rPr>
              <a:t>https://www.ikainstituutti.fi/</a:t>
            </a:r>
            <a:r>
              <a:rPr lang="fi-FI" sz="2400"/>
              <a:t>) löytyy runsaasti vinkkejä.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>
                <a:hlinkClick r:id="rId4"/>
              </a:rPr>
              <a:t>https://www.ikainstituutti.fi/content/uploads/2019/08/Vinkkej%C3%A4-taloyhti%C3%B6n-Kotikulmilla-toimintaan-opas.pdf</a:t>
            </a:r>
            <a:endParaRPr lang="fi-FI" sz="2000"/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>
                <a:ea typeface="+mn-lt"/>
                <a:cs typeface="+mn-lt"/>
                <a:hlinkClick r:id="rId5"/>
              </a:rPr>
              <a:t>https://www.vahvike.fi/fi</a:t>
            </a:r>
            <a:r>
              <a:rPr lang="fi-FI" sz="2000"/>
              <a:t>. Täältä löytyy erittäin paljon myös itsensä kehittämiseen tarkoitettuja aktiviteetteja sekä ohjeita tietoteknisiin asioihin.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9820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816D7-9E95-490C-8281-0E44A16C1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Vinkkejä</a:t>
            </a:r>
            <a:r>
              <a:rPr lang="en-US" dirty="0"/>
              <a:t> </a:t>
            </a:r>
            <a:r>
              <a:rPr lang="en-US" dirty="0" err="1"/>
              <a:t>sosiaalisuuden</a:t>
            </a:r>
            <a:r>
              <a:rPr lang="en-US" dirty="0"/>
              <a:t> ja </a:t>
            </a:r>
            <a:r>
              <a:rPr lang="en-US" dirty="0" err="1"/>
              <a:t>liikunnallisuuden</a:t>
            </a:r>
            <a:r>
              <a:rPr lang="en-US" dirty="0"/>
              <a:t> </a:t>
            </a:r>
            <a:r>
              <a:rPr lang="en-US" dirty="0" err="1"/>
              <a:t>edistämiseen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B848-BDB2-445F-A64D-4420484F8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98461"/>
            <a:ext cx="8596668" cy="4042901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400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Tee 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pieni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tuolijumppa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 ja 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venyttelyhetki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aamuisin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heräämisen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jälkeen</a:t>
            </a:r>
            <a:endParaRPr lang="en-US" dirty="0" err="1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Pyydä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ystävää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lasta</a:t>
            </a:r>
            <a:r>
              <a:rPr lang="en-US" dirty="0">
                <a:solidFill>
                  <a:schemeClr val="tx1"/>
                </a:solidFill>
              </a:rPr>
              <a:t> tai </a:t>
            </a:r>
            <a:r>
              <a:rPr lang="en-US" dirty="0" err="1">
                <a:solidFill>
                  <a:schemeClr val="tx1"/>
                </a:solidFill>
              </a:rPr>
              <a:t>lastenlasta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käymään</a:t>
            </a:r>
            <a:r>
              <a:rPr lang="en-US" dirty="0">
                <a:solidFill>
                  <a:schemeClr val="tx1"/>
                </a:solidFill>
              </a:rPr>
              <a:t> ja </a:t>
            </a:r>
            <a:r>
              <a:rPr lang="en-US" dirty="0" err="1">
                <a:solidFill>
                  <a:schemeClr val="tx1"/>
                </a:solidFill>
              </a:rPr>
              <a:t>vaikka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ulkoilemaan</a:t>
            </a:r>
            <a:r>
              <a:rPr lang="en-US" dirty="0">
                <a:solidFill>
                  <a:schemeClr val="tx1"/>
                </a:solidFill>
              </a:rPr>
              <a:t> </a:t>
            </a:r>
            <a:r>
              <a:rPr lang="en-US" dirty="0" err="1">
                <a:solidFill>
                  <a:schemeClr val="tx1"/>
                </a:solidFill>
              </a:rPr>
              <a:t>yhdessä</a:t>
            </a:r>
          </a:p>
          <a:p>
            <a:r>
              <a:rPr lang="en-US" dirty="0" err="1">
                <a:solidFill>
                  <a:schemeClr val="tx1"/>
                </a:solidFill>
              </a:rPr>
              <a:t>Löytyykö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sinulta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tuttuja</a:t>
            </a:r>
            <a:r>
              <a:rPr lang="en-US" dirty="0">
                <a:solidFill>
                  <a:schemeClr val="tx1"/>
                </a:solidFill>
              </a:rPr>
              <a:t> tai </a:t>
            </a:r>
            <a:r>
              <a:rPr lang="en-US" dirty="0" err="1">
                <a:solidFill>
                  <a:schemeClr val="tx1"/>
                </a:solidFill>
              </a:rPr>
              <a:t>sukulaisia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joita</a:t>
            </a:r>
            <a:r>
              <a:rPr lang="en-US" dirty="0">
                <a:solidFill>
                  <a:schemeClr val="tx1"/>
                </a:solidFill>
              </a:rPr>
              <a:t> et ole </a:t>
            </a:r>
            <a:r>
              <a:rPr lang="en-US" dirty="0" err="1">
                <a:solidFill>
                  <a:schemeClr val="tx1"/>
                </a:solidFill>
              </a:rPr>
              <a:t>hetkeen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nähnyt</a:t>
            </a:r>
            <a:r>
              <a:rPr lang="en-US" dirty="0">
                <a:solidFill>
                  <a:schemeClr val="tx1"/>
                </a:solidFill>
              </a:rPr>
              <a:t>? </a:t>
            </a:r>
            <a:r>
              <a:rPr lang="en-US" dirty="0" err="1">
                <a:solidFill>
                  <a:schemeClr val="tx1"/>
                </a:solidFill>
              </a:rPr>
              <a:t>Voisitko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kutsua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heitä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kahville</a:t>
            </a:r>
            <a:r>
              <a:rPr lang="en-US" dirty="0">
                <a:solidFill>
                  <a:schemeClr val="tx1"/>
                </a:solidFill>
              </a:rPr>
              <a:t> tai </a:t>
            </a:r>
            <a:r>
              <a:rPr lang="en-US" dirty="0" err="1">
                <a:solidFill>
                  <a:schemeClr val="tx1"/>
                </a:solidFill>
              </a:rPr>
              <a:t>yhteisten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muistojen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muisteluhetkeen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r>
              <a:rPr lang="en-US" dirty="0" err="1">
                <a:solidFill>
                  <a:schemeClr val="tx1"/>
                </a:solidFill>
              </a:rPr>
              <a:t>Ehdota</a:t>
            </a:r>
            <a:r>
              <a:rPr lang="en-US" dirty="0">
                <a:solidFill>
                  <a:schemeClr val="tx1"/>
                </a:solidFill>
              </a:rPr>
              <a:t> </a:t>
            </a:r>
            <a:r>
              <a:rPr lang="en-US" dirty="0" err="1">
                <a:solidFill>
                  <a:schemeClr val="tx1"/>
                </a:solidFill>
              </a:rPr>
              <a:t>ystäville</a:t>
            </a:r>
            <a:r>
              <a:rPr lang="en-US" dirty="0">
                <a:solidFill>
                  <a:schemeClr val="tx1"/>
                </a:solidFill>
              </a:rPr>
              <a:t> tai </a:t>
            </a:r>
            <a:r>
              <a:rPr lang="en-US" dirty="0" err="1">
                <a:solidFill>
                  <a:schemeClr val="tx1"/>
                </a:solidFill>
              </a:rPr>
              <a:t>hoitajille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käyntiä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museoon</a:t>
            </a:r>
            <a:r>
              <a:rPr lang="en-US" dirty="0">
                <a:solidFill>
                  <a:schemeClr val="tx1"/>
                </a:solidFill>
              </a:rPr>
              <a:t> tai </a:t>
            </a:r>
            <a:r>
              <a:rPr lang="en-US" dirty="0" err="1">
                <a:solidFill>
                  <a:schemeClr val="tx1"/>
                </a:solidFill>
              </a:rPr>
              <a:t>taidenäyttelyyn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Sujuuko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internetin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käyttö</a:t>
            </a:r>
            <a:r>
              <a:rPr lang="en-US" dirty="0">
                <a:solidFill>
                  <a:schemeClr val="tx1"/>
                </a:solidFill>
              </a:rPr>
              <a:t>? </a:t>
            </a:r>
            <a:r>
              <a:rPr lang="en-US" dirty="0" err="1">
                <a:solidFill>
                  <a:schemeClr val="tx1"/>
                </a:solidFill>
              </a:rPr>
              <a:t>Perusta</a:t>
            </a:r>
            <a:r>
              <a:rPr lang="en-US" dirty="0">
                <a:solidFill>
                  <a:schemeClr val="tx1"/>
                </a:solidFill>
              </a:rPr>
              <a:t> tai </a:t>
            </a:r>
            <a:r>
              <a:rPr lang="en-US" dirty="0" err="1">
                <a:solidFill>
                  <a:schemeClr val="tx1"/>
                </a:solidFill>
              </a:rPr>
              <a:t>pyydä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jotakuta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perustamaan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viestittelyryhmä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lastenlasten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kanssa</a:t>
            </a:r>
            <a:r>
              <a:rPr lang="en-US" dirty="0">
                <a:solidFill>
                  <a:schemeClr val="tx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00998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E9249-8FA2-49CB-AECC-8AC7098B9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Vinkkejä</a:t>
            </a:r>
            <a:r>
              <a:rPr lang="en-US" dirty="0"/>
              <a:t> </a:t>
            </a:r>
            <a:r>
              <a:rPr lang="en-US" dirty="0" err="1"/>
              <a:t>muistitoiminnan</a:t>
            </a:r>
            <a:r>
              <a:rPr lang="en-US" dirty="0"/>
              <a:t> </a:t>
            </a:r>
            <a:r>
              <a:rPr lang="en-US" dirty="0" err="1"/>
              <a:t>ylläpitoon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33D8D-9A42-4911-B6AF-323788B22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726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Muisti</a:t>
            </a:r>
            <a:r>
              <a:rPr lang="en-US" dirty="0"/>
              <a:t> </a:t>
            </a:r>
            <a:r>
              <a:rPr lang="en-US" dirty="0" err="1"/>
              <a:t>toimii</a:t>
            </a:r>
            <a:r>
              <a:rPr lang="en-US" dirty="0"/>
              <a:t> </a:t>
            </a:r>
            <a:r>
              <a:rPr lang="en-US" dirty="0" err="1"/>
              <a:t>paremmin</a:t>
            </a:r>
            <a:r>
              <a:rPr lang="en-US" dirty="0"/>
              <a:t> 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aivot</a:t>
            </a:r>
            <a:r>
              <a:rPr lang="en-US" dirty="0"/>
              <a:t> </a:t>
            </a:r>
            <a:r>
              <a:rPr lang="en-US" dirty="0" err="1"/>
              <a:t>saavat</a:t>
            </a:r>
            <a:r>
              <a:rPr lang="en-US" dirty="0"/>
              <a:t> </a:t>
            </a:r>
            <a:r>
              <a:rPr lang="en-US" dirty="0" err="1"/>
              <a:t>virikkeitä</a:t>
            </a:r>
            <a:r>
              <a:rPr lang="en-US" dirty="0"/>
              <a:t>: </a:t>
            </a:r>
            <a:r>
              <a:rPr lang="en-US" dirty="0" err="1"/>
              <a:t>hyviä</a:t>
            </a:r>
            <a:r>
              <a:rPr lang="en-US" dirty="0"/>
              <a:t> </a:t>
            </a:r>
            <a:r>
              <a:rPr lang="en-US" dirty="0" err="1"/>
              <a:t>esimerkkejä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vaikkapa</a:t>
            </a:r>
            <a:r>
              <a:rPr lang="en-US" dirty="0"/>
              <a:t> </a:t>
            </a:r>
            <a:r>
              <a:rPr lang="en-US" dirty="0" err="1"/>
              <a:t>eri</a:t>
            </a:r>
            <a:r>
              <a:rPr lang="en-US" dirty="0"/>
              <a:t> </a:t>
            </a:r>
            <a:r>
              <a:rPr lang="en-US" dirty="0" err="1"/>
              <a:t>lehdistä</a:t>
            </a:r>
            <a:r>
              <a:rPr lang="en-US" dirty="0"/>
              <a:t> </a:t>
            </a:r>
            <a:r>
              <a:rPr lang="en-US" dirty="0" err="1"/>
              <a:t>löytyvät</a:t>
            </a:r>
            <a:r>
              <a:rPr lang="en-US" dirty="0"/>
              <a:t> </a:t>
            </a:r>
            <a:r>
              <a:rPr lang="en-US" dirty="0" err="1"/>
              <a:t>ristikot</a:t>
            </a:r>
            <a:r>
              <a:rPr lang="en-US" dirty="0"/>
              <a:t> ja </a:t>
            </a:r>
            <a:r>
              <a:rPr lang="en-US" dirty="0" err="1"/>
              <a:t>sudokut</a:t>
            </a:r>
            <a:endParaRPr lang="en-US" dirty="0"/>
          </a:p>
          <a:p>
            <a:r>
              <a:rPr lang="en-US" dirty="0"/>
              <a:t>Kaiva </a:t>
            </a:r>
            <a:r>
              <a:rPr lang="en-US" dirty="0" err="1"/>
              <a:t>esille</a:t>
            </a:r>
            <a:r>
              <a:rPr lang="en-US" dirty="0"/>
              <a:t> </a:t>
            </a:r>
            <a:r>
              <a:rPr lang="en-US" dirty="0" err="1"/>
              <a:t>vanhoja</a:t>
            </a:r>
            <a:r>
              <a:rPr lang="en-US" dirty="0"/>
              <a:t> </a:t>
            </a:r>
            <a:r>
              <a:rPr lang="en-US" dirty="0" err="1"/>
              <a:t>valokuvia</a:t>
            </a:r>
            <a:r>
              <a:rPr lang="en-US" dirty="0"/>
              <a:t> ja </a:t>
            </a:r>
            <a:r>
              <a:rPr lang="en-US" dirty="0" err="1"/>
              <a:t>muistele</a:t>
            </a:r>
            <a:r>
              <a:rPr lang="en-US" dirty="0"/>
              <a:t> </a:t>
            </a:r>
            <a:r>
              <a:rPr lang="en-US" dirty="0" err="1"/>
              <a:t>tuttavien</a:t>
            </a:r>
            <a:r>
              <a:rPr lang="en-US" dirty="0"/>
              <a:t> </a:t>
            </a:r>
            <a:r>
              <a:rPr lang="en-US" dirty="0" err="1"/>
              <a:t>kanssa</a:t>
            </a:r>
            <a:r>
              <a:rPr lang="en-US" dirty="0"/>
              <a:t> </a:t>
            </a:r>
            <a:r>
              <a:rPr lang="en-US" dirty="0" err="1"/>
              <a:t>niihin</a:t>
            </a:r>
            <a:r>
              <a:rPr lang="en-US" dirty="0"/>
              <a:t> </a:t>
            </a:r>
            <a:r>
              <a:rPr lang="en-US" dirty="0" err="1"/>
              <a:t>liittyviä</a:t>
            </a:r>
            <a:r>
              <a:rPr lang="en-US" dirty="0"/>
              <a:t> </a:t>
            </a:r>
            <a:r>
              <a:rPr lang="en-US" dirty="0" err="1"/>
              <a:t>muistoja</a:t>
            </a:r>
            <a:endParaRPr lang="en-US" dirty="0"/>
          </a:p>
          <a:p>
            <a:r>
              <a:rPr lang="en-US" dirty="0" err="1"/>
              <a:t>Tuleeko</a:t>
            </a:r>
            <a:r>
              <a:rPr lang="en-US" dirty="0"/>
              <a:t> </a:t>
            </a:r>
            <a:r>
              <a:rPr lang="en-US" dirty="0" err="1"/>
              <a:t>TV:stä</a:t>
            </a:r>
            <a:r>
              <a:rPr lang="en-US" dirty="0"/>
              <a:t> </a:t>
            </a:r>
            <a:r>
              <a:rPr lang="en-US" dirty="0" err="1"/>
              <a:t>mielenkiintoisia</a:t>
            </a:r>
            <a:r>
              <a:rPr lang="en-US" dirty="0"/>
              <a:t> </a:t>
            </a:r>
            <a:r>
              <a:rPr lang="en-US" dirty="0" err="1"/>
              <a:t>dokumentteja</a:t>
            </a:r>
            <a:r>
              <a:rPr lang="en-US" dirty="0"/>
              <a:t> </a:t>
            </a:r>
            <a:r>
              <a:rPr lang="en-US" dirty="0" err="1"/>
              <a:t>sinulle</a:t>
            </a:r>
            <a:r>
              <a:rPr lang="en-US" dirty="0"/>
              <a:t> </a:t>
            </a:r>
            <a:r>
              <a:rPr lang="en-US" dirty="0" err="1"/>
              <a:t>uusista</a:t>
            </a:r>
            <a:r>
              <a:rPr lang="en-US" dirty="0"/>
              <a:t> </a:t>
            </a:r>
            <a:r>
              <a:rPr lang="en-US" dirty="0" err="1"/>
              <a:t>mutta</a:t>
            </a:r>
            <a:r>
              <a:rPr lang="en-US" dirty="0"/>
              <a:t> </a:t>
            </a:r>
            <a:r>
              <a:rPr lang="en-US" dirty="0" err="1"/>
              <a:t>mielenkiintoisista</a:t>
            </a:r>
            <a:r>
              <a:rPr lang="en-US" dirty="0"/>
              <a:t> </a:t>
            </a:r>
            <a:r>
              <a:rPr lang="en-US" dirty="0" err="1"/>
              <a:t>aiheista</a:t>
            </a:r>
            <a:r>
              <a:rPr lang="en-US" dirty="0"/>
              <a:t>? </a:t>
            </a:r>
            <a:r>
              <a:rPr lang="en-US" dirty="0" err="1"/>
              <a:t>Uuden</a:t>
            </a:r>
            <a:r>
              <a:rPr lang="en-US" dirty="0"/>
              <a:t> </a:t>
            </a:r>
            <a:r>
              <a:rPr lang="en-US" dirty="0" err="1"/>
              <a:t>oppiminen</a:t>
            </a:r>
            <a:r>
              <a:rPr lang="en-US" dirty="0"/>
              <a:t> </a:t>
            </a:r>
            <a:r>
              <a:rPr lang="en-US" dirty="0" err="1"/>
              <a:t>virkistää</a:t>
            </a:r>
            <a:r>
              <a:rPr lang="en-US" dirty="0"/>
              <a:t>!</a:t>
            </a:r>
          </a:p>
          <a:p>
            <a:r>
              <a:rPr lang="en-US" dirty="0" err="1"/>
              <a:t>Aloita</a:t>
            </a:r>
            <a:r>
              <a:rPr lang="en-US" dirty="0"/>
              <a:t> </a:t>
            </a:r>
            <a:r>
              <a:rPr lang="en-US" dirty="0" err="1"/>
              <a:t>lukemaan</a:t>
            </a:r>
            <a:r>
              <a:rPr lang="en-US" dirty="0"/>
              <a:t> </a:t>
            </a:r>
            <a:r>
              <a:rPr lang="en-US" dirty="0" err="1"/>
              <a:t>sinua</a:t>
            </a:r>
            <a:r>
              <a:rPr lang="en-US" dirty="0"/>
              <a:t> </a:t>
            </a:r>
            <a:r>
              <a:rPr lang="en-US" dirty="0" err="1"/>
              <a:t>kiinnostavaa</a:t>
            </a:r>
            <a:r>
              <a:rPr lang="en-US" dirty="0"/>
              <a:t> </a:t>
            </a:r>
            <a:r>
              <a:rPr lang="en-US" dirty="0" err="1"/>
              <a:t>kirjaa</a:t>
            </a:r>
            <a:r>
              <a:rPr lang="en-US" dirty="0"/>
              <a:t>, ja </a:t>
            </a:r>
            <a:r>
              <a:rPr lang="en-US" dirty="0" err="1"/>
              <a:t>perusta</a:t>
            </a:r>
            <a:r>
              <a:rPr lang="en-US" dirty="0"/>
              <a:t> </a:t>
            </a:r>
            <a:r>
              <a:rPr lang="en-US" dirty="0" err="1"/>
              <a:t>vaikka</a:t>
            </a:r>
            <a:r>
              <a:rPr lang="en-US" dirty="0"/>
              <a:t> </a:t>
            </a:r>
            <a:r>
              <a:rPr lang="en-US" dirty="0" err="1"/>
              <a:t>lukupiiri</a:t>
            </a:r>
            <a:r>
              <a:rPr lang="en-US" dirty="0"/>
              <a:t> </a:t>
            </a:r>
            <a:r>
              <a:rPr lang="en-US" dirty="0" err="1"/>
              <a:t>yhdessä</a:t>
            </a:r>
            <a:r>
              <a:rPr lang="en-US" dirty="0"/>
              <a:t> </a:t>
            </a:r>
            <a:r>
              <a:rPr lang="en-US" dirty="0" err="1"/>
              <a:t>tuttujen</a:t>
            </a:r>
            <a:r>
              <a:rPr lang="en-US" dirty="0"/>
              <a:t> </a:t>
            </a:r>
            <a:r>
              <a:rPr lang="en-US" dirty="0" err="1"/>
              <a:t>kanssa</a:t>
            </a:r>
            <a:r>
              <a:rPr lang="en-US" dirty="0"/>
              <a:t>. </a:t>
            </a:r>
            <a:r>
              <a:rPr lang="en-US" dirty="0" err="1"/>
              <a:t>Nykyään</a:t>
            </a:r>
            <a:r>
              <a:rPr lang="en-US" dirty="0"/>
              <a:t> on </a:t>
            </a:r>
            <a:r>
              <a:rPr lang="en-US" dirty="0" err="1"/>
              <a:t>saatavilla</a:t>
            </a:r>
            <a:r>
              <a:rPr lang="en-US" dirty="0"/>
              <a:t> </a:t>
            </a:r>
            <a:r>
              <a:rPr lang="en-US" dirty="0" err="1"/>
              <a:t>myös</a:t>
            </a:r>
            <a:r>
              <a:rPr lang="en-US" dirty="0"/>
              <a:t> </a:t>
            </a:r>
            <a:r>
              <a:rPr lang="en-US" dirty="0" err="1"/>
              <a:t>paljon</a:t>
            </a:r>
            <a:r>
              <a:rPr lang="en-US" dirty="0"/>
              <a:t> </a:t>
            </a:r>
            <a:r>
              <a:rPr lang="en-US" dirty="0" err="1"/>
              <a:t>äänikirjoja</a:t>
            </a:r>
            <a:r>
              <a:rPr lang="en-US" dirty="0"/>
              <a:t>, </a:t>
            </a:r>
            <a:r>
              <a:rPr lang="en-US" dirty="0" err="1"/>
              <a:t>voit</a:t>
            </a:r>
            <a:r>
              <a:rPr lang="en-US" dirty="0"/>
              <a:t> </a:t>
            </a:r>
            <a:r>
              <a:rPr lang="en-US" dirty="0" err="1"/>
              <a:t>kysyä</a:t>
            </a:r>
            <a:r>
              <a:rPr lang="en-US" dirty="0"/>
              <a:t> </a:t>
            </a:r>
            <a:r>
              <a:rPr lang="en-US" dirty="0" err="1"/>
              <a:t>tutuilta</a:t>
            </a:r>
            <a:r>
              <a:rPr lang="en-US" dirty="0"/>
              <a:t> </a:t>
            </a:r>
            <a:r>
              <a:rPr lang="en-US" dirty="0" err="1"/>
              <a:t>apua</a:t>
            </a:r>
            <a:r>
              <a:rPr lang="en-US" dirty="0"/>
              <a:t> </a:t>
            </a:r>
            <a:r>
              <a:rPr lang="en-US" dirty="0" err="1"/>
              <a:t>niiden</a:t>
            </a:r>
            <a:r>
              <a:rPr lang="en-US" dirty="0"/>
              <a:t> </a:t>
            </a:r>
            <a:r>
              <a:rPr lang="en-US" dirty="0" err="1"/>
              <a:t>kuunteluun</a:t>
            </a:r>
            <a:endParaRPr lang="en-US" dirty="0"/>
          </a:p>
          <a:p>
            <a:r>
              <a:rPr lang="en-US" dirty="0" err="1"/>
              <a:t>Avatkaa</a:t>
            </a:r>
            <a:r>
              <a:rPr lang="en-US" dirty="0"/>
              <a:t> radio ja </a:t>
            </a:r>
            <a:r>
              <a:rPr lang="en-US" dirty="0" err="1"/>
              <a:t>pitäkää</a:t>
            </a:r>
            <a:r>
              <a:rPr lang="en-US" dirty="0"/>
              <a:t> </a:t>
            </a:r>
            <a:r>
              <a:rPr lang="en-US" dirty="0" err="1"/>
              <a:t>levyraatia</a:t>
            </a:r>
            <a:r>
              <a:rPr lang="en-US" dirty="0"/>
              <a:t> </a:t>
            </a:r>
            <a:r>
              <a:rPr lang="en-US" dirty="0" err="1"/>
              <a:t>yhdessä</a:t>
            </a:r>
            <a:r>
              <a:rPr lang="en-US" dirty="0"/>
              <a:t> </a:t>
            </a:r>
            <a:r>
              <a:rPr lang="en-US" dirty="0" err="1"/>
              <a:t>tuttujen</a:t>
            </a:r>
            <a:r>
              <a:rPr lang="en-US" dirty="0"/>
              <a:t> </a:t>
            </a:r>
            <a:r>
              <a:rPr lang="en-US" dirty="0" err="1"/>
              <a:t>kanssa</a:t>
            </a:r>
            <a:endParaRPr lang="en-US" dirty="0"/>
          </a:p>
          <a:p>
            <a:r>
              <a:rPr lang="en-US" dirty="0" err="1"/>
              <a:t>Tiedätkö</a:t>
            </a:r>
            <a:r>
              <a:rPr lang="en-US" dirty="0"/>
              <a:t> </a:t>
            </a:r>
            <a:r>
              <a:rPr lang="en-US" dirty="0" err="1"/>
              <a:t>hyvän</a:t>
            </a:r>
            <a:r>
              <a:rPr lang="en-US" dirty="0"/>
              <a:t> </a:t>
            </a:r>
            <a:r>
              <a:rPr lang="en-US" dirty="0" err="1"/>
              <a:t>korttipelin</a:t>
            </a:r>
            <a:r>
              <a:rPr lang="en-US" dirty="0"/>
              <a:t>? </a:t>
            </a:r>
            <a:r>
              <a:rPr lang="en-US" dirty="0" err="1"/>
              <a:t>Pyydä</a:t>
            </a:r>
            <a:r>
              <a:rPr lang="en-US" dirty="0"/>
              <a:t> </a:t>
            </a:r>
            <a:r>
              <a:rPr lang="en-US" dirty="0" err="1"/>
              <a:t>ystäviä</a:t>
            </a:r>
            <a:r>
              <a:rPr lang="en-US" dirty="0"/>
              <a:t> </a:t>
            </a:r>
            <a:r>
              <a:rPr lang="en-US" dirty="0" err="1"/>
              <a:t>pelihetkeen</a:t>
            </a:r>
            <a:r>
              <a:rPr lang="en-US" dirty="0"/>
              <a:t>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995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1563D7-1EE2-49E0-BA5E-2F593EDC1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25" y="609600"/>
            <a:ext cx="5114776" cy="1320800"/>
          </a:xfrm>
        </p:spPr>
        <p:txBody>
          <a:bodyPr>
            <a:normAutofit/>
          </a:bodyPr>
          <a:lstStyle/>
          <a:p>
            <a:r>
              <a:rPr lang="fi-FI" dirty="0"/>
              <a:t>Vinkkejä monipuoliseen välipalaan</a:t>
            </a:r>
          </a:p>
        </p:txBody>
      </p:sp>
      <p:pic>
        <p:nvPicPr>
          <p:cNvPr id="6" name="Kuva 6" descr="Kuva, joka sisältää kohteen pähkinä, hedelmä, ruoka, lauta&#10;&#10;Kuvaus luotu, erittäin korkea luotettavuus">
            <a:extLst>
              <a:ext uri="{FF2B5EF4-FFF2-40B4-BE49-F238E27FC236}">
                <a16:creationId xmlns:a16="http://schemas.microsoft.com/office/drawing/2014/main" id="{AFFB8534-9D18-469A-9094-DE9231BE44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282" r="8" b="10305"/>
          <a:stretch/>
        </p:blipFill>
        <p:spPr>
          <a:xfrm>
            <a:off x="509136" y="10"/>
            <a:ext cx="3517876" cy="2282808"/>
          </a:xfrm>
          <a:custGeom>
            <a:avLst/>
            <a:gdLst>
              <a:gd name="connsiteX0" fmla="*/ 339471 w 3517876"/>
              <a:gd name="connsiteY0" fmla="*/ 0 h 2282818"/>
              <a:gd name="connsiteX1" fmla="*/ 3517876 w 3517876"/>
              <a:gd name="connsiteY1" fmla="*/ 0 h 2282818"/>
              <a:gd name="connsiteX2" fmla="*/ 3471247 w 3517876"/>
              <a:gd name="connsiteY2" fmla="*/ 312174 h 2282818"/>
              <a:gd name="connsiteX3" fmla="*/ 3471133 w 3517876"/>
              <a:gd name="connsiteY3" fmla="*/ 312174 h 2282818"/>
              <a:gd name="connsiteX4" fmla="*/ 3176778 w 3517876"/>
              <a:gd name="connsiteY4" fmla="*/ 2282818 h 2282818"/>
              <a:gd name="connsiteX5" fmla="*/ 0 w 3517876"/>
              <a:gd name="connsiteY5" fmla="*/ 2282818 h 228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7876" h="2282818">
                <a:moveTo>
                  <a:pt x="339471" y="0"/>
                </a:moveTo>
                <a:lnTo>
                  <a:pt x="3517876" y="0"/>
                </a:lnTo>
                <a:lnTo>
                  <a:pt x="3471247" y="312174"/>
                </a:lnTo>
                <a:lnTo>
                  <a:pt x="3471133" y="312174"/>
                </a:lnTo>
                <a:lnTo>
                  <a:pt x="3176778" y="2282818"/>
                </a:lnTo>
                <a:lnTo>
                  <a:pt x="0" y="2282818"/>
                </a:lnTo>
                <a:close/>
              </a:path>
            </a:pathLst>
          </a:custGeom>
        </p:spPr>
      </p:pic>
      <p:pic>
        <p:nvPicPr>
          <p:cNvPr id="8" name="Kuva 8" descr="Kuva, joka sisältää kohteen ruoka, voileipä, pöytä, lautanen&#10;&#10;Kuvaus luotu, erittäin korkea luotettavuus">
            <a:extLst>
              <a:ext uri="{FF2B5EF4-FFF2-40B4-BE49-F238E27FC236}">
                <a16:creationId xmlns:a16="http://schemas.microsoft.com/office/drawing/2014/main" id="{EFD8910D-EDE0-40F0-8260-DC3204F70F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r="11" b="2935"/>
          <a:stretch/>
        </p:blipFill>
        <p:spPr>
          <a:xfrm>
            <a:off x="169666" y="2289183"/>
            <a:ext cx="3514822" cy="2273270"/>
          </a:xfrm>
          <a:custGeom>
            <a:avLst/>
            <a:gdLst>
              <a:gd name="connsiteX0" fmla="*/ 338051 w 3514822"/>
              <a:gd name="connsiteY0" fmla="*/ 0 h 2273270"/>
              <a:gd name="connsiteX1" fmla="*/ 3514822 w 3514822"/>
              <a:gd name="connsiteY1" fmla="*/ 0 h 2273270"/>
              <a:gd name="connsiteX2" fmla="*/ 3175264 w 3514822"/>
              <a:gd name="connsiteY2" fmla="*/ 2273270 h 2273270"/>
              <a:gd name="connsiteX3" fmla="*/ 0 w 3514822"/>
              <a:gd name="connsiteY3" fmla="*/ 2273270 h 2273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4822" h="2273270">
                <a:moveTo>
                  <a:pt x="338051" y="0"/>
                </a:moveTo>
                <a:lnTo>
                  <a:pt x="3514822" y="0"/>
                </a:lnTo>
                <a:lnTo>
                  <a:pt x="3175264" y="2273270"/>
                </a:lnTo>
                <a:lnTo>
                  <a:pt x="0" y="2273270"/>
                </a:lnTo>
                <a:close/>
              </a:path>
            </a:pathLst>
          </a:custGeom>
        </p:spPr>
      </p:pic>
      <p:pic>
        <p:nvPicPr>
          <p:cNvPr id="4" name="Kuva 4" descr="Kuva, joka sisältää kohteen ruoka, sisä, lautanen, pöytä&#10;&#10;Kuvaus luotu, erittäin korkea luotettavuus">
            <a:extLst>
              <a:ext uri="{FF2B5EF4-FFF2-40B4-BE49-F238E27FC236}">
                <a16:creationId xmlns:a16="http://schemas.microsoft.com/office/drawing/2014/main" id="{82BFAB42-923A-43A7-A011-9999E0F5C7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t="24973" r="6" b="26269"/>
          <a:stretch/>
        </p:blipFill>
        <p:spPr>
          <a:xfrm>
            <a:off x="-10633" y="4565636"/>
            <a:ext cx="3355563" cy="2292364"/>
          </a:xfrm>
          <a:custGeom>
            <a:avLst/>
            <a:gdLst>
              <a:gd name="connsiteX0" fmla="*/ 180299 w 3355563"/>
              <a:gd name="connsiteY0" fmla="*/ 0 h 2292364"/>
              <a:gd name="connsiteX1" fmla="*/ 3355563 w 3355563"/>
              <a:gd name="connsiteY1" fmla="*/ 0 h 2292364"/>
              <a:gd name="connsiteX2" fmla="*/ 3013153 w 3355563"/>
              <a:gd name="connsiteY2" fmla="*/ 2292364 h 2292364"/>
              <a:gd name="connsiteX3" fmla="*/ 0 w 3355563"/>
              <a:gd name="connsiteY3" fmla="*/ 2292364 h 2292364"/>
              <a:gd name="connsiteX4" fmla="*/ 0 w 3355563"/>
              <a:gd name="connsiteY4" fmla="*/ 1212444 h 229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5563" h="2292364">
                <a:moveTo>
                  <a:pt x="180299" y="0"/>
                </a:moveTo>
                <a:lnTo>
                  <a:pt x="3355563" y="0"/>
                </a:lnTo>
                <a:lnTo>
                  <a:pt x="3013153" y="2292364"/>
                </a:lnTo>
                <a:lnTo>
                  <a:pt x="0" y="2292364"/>
                </a:lnTo>
                <a:lnTo>
                  <a:pt x="0" y="1212444"/>
                </a:lnTo>
                <a:close/>
              </a:path>
            </a:pathLst>
          </a:custGeom>
        </p:spPr>
      </p:pic>
      <p:sp>
        <p:nvSpPr>
          <p:cNvPr id="13" name="Isosceles Triangle 30">
            <a:extLst>
              <a:ext uri="{FF2B5EF4-FFF2-40B4-BE49-F238E27FC236}">
                <a16:creationId xmlns:a16="http://schemas.microsoft.com/office/drawing/2014/main" id="{FD076C4F-CB47-4A2D-95A1-9D5E3C2B7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063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AF915B-5344-46DC-8097-7DAF06277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232" y="2282818"/>
            <a:ext cx="32060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B738F4-B505-468D-996C-FEC3D1CA1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2696" y="4565636"/>
            <a:ext cx="32060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30">
            <a:extLst>
              <a:ext uri="{FF2B5EF4-FFF2-40B4-BE49-F238E27FC236}">
                <a16:creationId xmlns:a16="http://schemas.microsoft.com/office/drawing/2014/main" id="{6F953D60-C1AF-4BFA-9B22-BFE8F0BA1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97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AD9547-E819-404D-90A0-0F95CC743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2320" y="2146212"/>
            <a:ext cx="5589228" cy="429771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sz="2000" dirty="0"/>
              <a:t>Esimerkkejä: </a:t>
            </a:r>
          </a:p>
          <a:p>
            <a:r>
              <a:rPr lang="fi-FI" sz="2000" dirty="0"/>
              <a:t>Mansikka-banaanismoothie ja kourallinen pähkinöitä</a:t>
            </a:r>
          </a:p>
          <a:p>
            <a:pPr marL="0" indent="0">
              <a:buNone/>
            </a:pPr>
            <a:r>
              <a:rPr lang="fi-FI" sz="2000" dirty="0"/>
              <a:t>-&gt; Proteiini 10 g ja ravintokuitu 5 g</a:t>
            </a:r>
          </a:p>
          <a:p>
            <a:r>
              <a:rPr lang="fi-FI" sz="2000" dirty="0"/>
              <a:t>Vispipuuro ja lasi maitoa </a:t>
            </a:r>
          </a:p>
          <a:p>
            <a:pPr marL="0" indent="0">
              <a:buNone/>
            </a:pPr>
            <a:r>
              <a:rPr lang="fi-FI" sz="2000" dirty="0"/>
              <a:t>-&gt; Proteiini 9 g ja ravintokuitu 3 g</a:t>
            </a:r>
          </a:p>
          <a:p>
            <a:r>
              <a:rPr lang="fi-FI" sz="2000" dirty="0"/>
              <a:t>Ruisleipä leikkeleellä, juustolla ja paprikalla</a:t>
            </a:r>
          </a:p>
          <a:p>
            <a:pPr marL="0" indent="0">
              <a:buNone/>
            </a:pPr>
            <a:r>
              <a:rPr lang="fi-FI" sz="2000" dirty="0"/>
              <a:t>-&gt; proteiini 10 g ja ravintokuitu 6 g</a:t>
            </a:r>
          </a:p>
          <a:p>
            <a:r>
              <a:rPr lang="fi-FI" sz="2000" dirty="0"/>
              <a:t>Korvapuusti, raejuusto ja vadelmia</a:t>
            </a:r>
          </a:p>
          <a:p>
            <a:pPr marL="0" indent="0">
              <a:buNone/>
            </a:pPr>
            <a:r>
              <a:rPr lang="fi-FI" sz="2000" dirty="0"/>
              <a:t>-&gt; proteiini 15 g ja ravintokuitu 3 g</a:t>
            </a:r>
          </a:p>
          <a:p>
            <a:pPr>
              <a:buFont typeface="Wingdings" charset="2"/>
              <a:buChar char="Ø"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5957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6D9362-EA1E-48C5-8CD2-77AF0FF25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Rokotusten vaikutus terveyteen: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D928972-64EF-48A9-9BD4-DC0EE6CA8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48" y="1690688"/>
            <a:ext cx="9206921" cy="4351338"/>
          </a:xfrm>
        </p:spPr>
        <p:txBody>
          <a:bodyPr>
            <a:normAutofit fontScale="70000" lnSpcReduction="20000"/>
          </a:bodyPr>
          <a:lstStyle/>
          <a:p>
            <a:r>
              <a:rPr lang="fi-FI" sz="2300"/>
              <a:t>Perusrokotteiden tarkistaminen.</a:t>
            </a:r>
          </a:p>
          <a:p>
            <a:r>
              <a:rPr lang="fi-FI" sz="2300"/>
              <a:t>Influenssarokote vuosittain.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300"/>
              <a:t>terveydentila vaikuttaa influenssan oireisiin ja mahdollisiin jälkitauteihin, kuten keuhkokuumeeseen.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300"/>
              <a:t>Flunssaa ja influenssaa ei saa sekoittaa toisiinsa</a:t>
            </a:r>
          </a:p>
          <a:p>
            <a:r>
              <a:rPr lang="fi-FI" sz="2300"/>
              <a:t>Kurkkumätä-jäykkäkouristus: tehosterokotteet suositusten mukaisesti ja 65 vuoden jälkeen 20 vuoden välein. </a:t>
            </a:r>
          </a:p>
          <a:p>
            <a:r>
              <a:rPr lang="fi-FI" sz="2300"/>
              <a:t>Pneumokokkirokote: annetaan usein riskiryhmiin kuuluville, joilla esim. perussairaus. Rokote ennaltaehkäisee verenmyrkytysten ja aivokalvontulehdusten esiintyvyyttä.</a:t>
            </a:r>
          </a:p>
          <a:p>
            <a:r>
              <a:rPr lang="fi-FI" sz="2300"/>
              <a:t>(Vyöruusurokote – tehokas vain silloin kun on sairastanut vesirokon. Rokotteen teho jää heikoksi, jos vyöruusu on jo puhjennut.)</a:t>
            </a:r>
          </a:p>
          <a:p>
            <a:pPr marL="0" indent="0">
              <a:buNone/>
            </a:pPr>
            <a:endParaRPr lang="fi-FI" sz="2300"/>
          </a:p>
          <a:p>
            <a:pPr marL="0" indent="0">
              <a:buNone/>
            </a:pPr>
            <a:r>
              <a:rPr lang="fi-FI" sz="1050" err="1"/>
              <a:t>Folkhälsomyndigheter</a:t>
            </a:r>
            <a:r>
              <a:rPr lang="fi-FI" sz="1050"/>
              <a:t> 2019. </a:t>
            </a:r>
            <a:r>
              <a:rPr lang="fi-FI" sz="1050" err="1"/>
              <a:t>Rekommendationer</a:t>
            </a:r>
            <a:r>
              <a:rPr lang="fi-FI" sz="1050"/>
              <a:t> för </a:t>
            </a:r>
            <a:r>
              <a:rPr lang="fi-FI" sz="1050" err="1"/>
              <a:t>vaccination</a:t>
            </a:r>
            <a:r>
              <a:rPr lang="fi-FI" sz="1050"/>
              <a:t>. Verkkodokumentti. Päivitetty 31.10.2019. &lt;https://www.folkhalsomyndigheten.se/smittskydd-beredskap/vaccinationer/rekommendationer-for-vaccination/&gt;- Luettu 26.11.2019.</a:t>
            </a:r>
          </a:p>
          <a:p>
            <a:pPr marL="0" indent="0">
              <a:buNone/>
            </a:pPr>
            <a:r>
              <a:rPr lang="fi-FI" sz="1050"/>
              <a:t>Sarvikivi, Emmi 2019. Mitä vesirokkorokotuksilla on saatu aikaan. Valtakunnalliset tartuntatautipäivät 18. –19.2019. Helsinki.</a:t>
            </a:r>
          </a:p>
          <a:p>
            <a:pPr marL="0" indent="0">
              <a:buNone/>
            </a:pPr>
            <a:r>
              <a:rPr lang="fi-FI" sz="1050"/>
              <a:t>Terveyden ja hyvinvoinnin laitos 2019.  Yli 65 –vuotiaiden pneumokokkirokotukset. Verkkodokumentti. Päivitetty 16.10.2019. &lt;&gt;. Luettu 26.11.2019.</a:t>
            </a:r>
          </a:p>
          <a:p>
            <a:pPr marL="0" indent="0">
              <a:buNone/>
            </a:pPr>
            <a:r>
              <a:rPr lang="fi-FI" sz="1050"/>
              <a:t>World Health Organization 2019. </a:t>
            </a:r>
            <a:r>
              <a:rPr lang="fi-FI" sz="1050" err="1"/>
              <a:t>Influenza</a:t>
            </a:r>
            <a:r>
              <a:rPr lang="fi-FI" sz="1050"/>
              <a:t>. Verkkodokumentti. https://www.who.int/influenza/en/&gt;. Luettu 26.11.2019.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838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C8A9FE-D649-495A-ABF1-3A53A4EC8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33" y="247795"/>
            <a:ext cx="9409246" cy="1325563"/>
          </a:xfrm>
        </p:spPr>
        <p:txBody>
          <a:bodyPr>
            <a:normAutofit/>
          </a:bodyPr>
          <a:lstStyle/>
          <a:p>
            <a:r>
              <a:rPr lang="fi-FI" sz="3600" b="1" err="1"/>
              <a:t>Ferritiinin</a:t>
            </a:r>
            <a:r>
              <a:rPr lang="fi-FI" sz="3600" b="1"/>
              <a:t> mittaus suosittua Suomessa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2DA17E-1785-4937-BDE9-5BB64FBC3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268" y="1237785"/>
            <a:ext cx="9926034" cy="5372420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fi-FI" sz="3000">
                <a:solidFill>
                  <a:srgbClr val="FF0000"/>
                </a:solidFill>
              </a:rPr>
              <a:t>Rautaa</a:t>
            </a:r>
            <a:r>
              <a:rPr lang="fi-FI" sz="3000"/>
              <a:t> (</a:t>
            </a:r>
            <a:r>
              <a:rPr lang="fi-FI" sz="3000" err="1"/>
              <a:t>Fe</a:t>
            </a:r>
            <a:r>
              <a:rPr lang="fi-FI" sz="3000"/>
              <a:t>) tarvitaan punasolujen yhteen tärkeimmistä tehtävistä eli hapen kuljettamiseen verenkierrossa</a:t>
            </a:r>
          </a:p>
          <a:p>
            <a:r>
              <a:rPr lang="fi-FI" sz="3000"/>
              <a:t>Rauta käytetään elimistössä joko välittömästi punasolujen tuottamiseksi tai sen rakennetta muutetaan siten, että rauta varastoidaan </a:t>
            </a:r>
            <a:r>
              <a:rPr lang="fi-FI" sz="3000" err="1"/>
              <a:t>ferritiininä</a:t>
            </a:r>
            <a:r>
              <a:rPr lang="fi-FI" sz="3000"/>
              <a:t> maksaan tai muihin kudoksiin. Varastorautaa vapautetaan luuytimessä tapahtuvaan punasolusynteesiin pikkuhiljaa. </a:t>
            </a:r>
          </a:p>
          <a:p>
            <a:r>
              <a:rPr lang="fi-FI" sz="3000"/>
              <a:t>Varastojen heikkeneminen johtaa anemian kaltaisiin oireisiin (esim. selittämätön voimattomuuden ja saamattomuuden tunne sekä kalpeus). Tämän vuoksi rautaa on saatava säännöllisesti ravinnosta tai ravintolisänä. Toisaalta </a:t>
            </a:r>
          </a:p>
          <a:p>
            <a:r>
              <a:rPr lang="fi-FI" sz="3000" err="1"/>
              <a:t>Ferritiini</a:t>
            </a:r>
            <a:r>
              <a:rPr lang="fi-FI" sz="3000"/>
              <a:t> on siis verestä tehtävä laboratoriokoe, jossa arvioidaan </a:t>
            </a:r>
            <a:r>
              <a:rPr lang="fi-FI" sz="3000">
                <a:solidFill>
                  <a:srgbClr val="FF0000"/>
                </a:solidFill>
              </a:rPr>
              <a:t>raudan kokonaismäärää kehossa</a:t>
            </a:r>
            <a:r>
              <a:rPr lang="fi-FI" sz="3000"/>
              <a:t>. Alentunut viitearvo ei kuitenkaan aina kerro raudanpuutteesta vaan syynä voi muu kliininen indikaatio.</a:t>
            </a:r>
          </a:p>
          <a:p>
            <a:r>
              <a:rPr lang="fi-FI" sz="3000" err="1">
                <a:solidFill>
                  <a:srgbClr val="FF0000"/>
                </a:solidFill>
              </a:rPr>
              <a:t>Ferritiinin</a:t>
            </a:r>
            <a:r>
              <a:rPr lang="fi-FI" sz="3000">
                <a:solidFill>
                  <a:srgbClr val="FF0000"/>
                </a:solidFill>
              </a:rPr>
              <a:t> puutoksesta huolimatta hemoglobiini ja perusverenkuva voivat olla normaaleja</a:t>
            </a:r>
            <a:r>
              <a:rPr lang="fi-FI" sz="3000"/>
              <a:t>.</a:t>
            </a:r>
          </a:p>
          <a:p>
            <a:r>
              <a:rPr lang="fi-FI" sz="3000"/>
              <a:t>Erityisesti iäkkäillä </a:t>
            </a:r>
            <a:r>
              <a:rPr lang="fi-FI" sz="3000" err="1"/>
              <a:t>ferritiinin</a:t>
            </a:r>
            <a:r>
              <a:rPr lang="fi-FI" sz="3000"/>
              <a:t> alentuminen voi johtaa paitsi lihasheikkouteen (hapekasta verta ei pääse kudoksiin) ja sydämen häiriötiloihin myös lisääntyneisiin infektioihin.</a:t>
            </a:r>
          </a:p>
          <a:p>
            <a:pPr marL="0" indent="0">
              <a:buNone/>
            </a:pPr>
            <a:endParaRPr lang="fi-FI" sz="2600"/>
          </a:p>
          <a:p>
            <a:pPr marL="0" indent="0">
              <a:buNone/>
            </a:pPr>
            <a:endParaRPr lang="fi-FI" sz="2000"/>
          </a:p>
          <a:p>
            <a:pPr marL="0" indent="0">
              <a:buNone/>
            </a:pPr>
            <a:r>
              <a:rPr lang="fi-FI" sz="1400" err="1"/>
              <a:t>Joosten</a:t>
            </a:r>
            <a:r>
              <a:rPr lang="fi-FI" sz="1400"/>
              <a:t>, </a:t>
            </a:r>
            <a:r>
              <a:rPr lang="fi-FI" sz="1400" err="1"/>
              <a:t>Etienne</a:t>
            </a:r>
            <a:r>
              <a:rPr lang="fi-FI" sz="1400"/>
              <a:t> 2017. Iron </a:t>
            </a:r>
            <a:r>
              <a:rPr lang="fi-FI" sz="1400" err="1"/>
              <a:t>deficiency</a:t>
            </a:r>
            <a:r>
              <a:rPr lang="fi-FI" sz="1400"/>
              <a:t> anemia in </a:t>
            </a:r>
            <a:r>
              <a:rPr lang="fi-FI" sz="1400" err="1"/>
              <a:t>older</a:t>
            </a:r>
            <a:r>
              <a:rPr lang="fi-FI" sz="1400"/>
              <a:t> </a:t>
            </a:r>
            <a:r>
              <a:rPr lang="fi-FI" sz="1400" err="1"/>
              <a:t>adults</a:t>
            </a:r>
            <a:r>
              <a:rPr lang="fi-FI" sz="1400"/>
              <a:t>: A </a:t>
            </a:r>
            <a:r>
              <a:rPr lang="fi-FI" sz="1400" err="1"/>
              <a:t>review</a:t>
            </a:r>
            <a:r>
              <a:rPr lang="fi-FI" sz="1400"/>
              <a:t>. </a:t>
            </a:r>
            <a:r>
              <a:rPr lang="fi-FI" sz="1400" err="1"/>
              <a:t>Geriatrics</a:t>
            </a:r>
            <a:r>
              <a:rPr lang="fi-FI" sz="1400"/>
              <a:t> &amp; </a:t>
            </a:r>
            <a:r>
              <a:rPr lang="fi-FI" sz="1400" err="1"/>
              <a:t>Gerontology</a:t>
            </a:r>
            <a:r>
              <a:rPr lang="fi-FI" sz="1400"/>
              <a:t> International 18 (3). 373 –379.</a:t>
            </a:r>
          </a:p>
          <a:p>
            <a:pPr marL="0" indent="0">
              <a:buNone/>
            </a:pPr>
            <a:r>
              <a:rPr lang="fi-FI" sz="1400" err="1"/>
              <a:t>Ferritiini</a:t>
            </a:r>
            <a:r>
              <a:rPr lang="fi-FI" sz="1400"/>
              <a:t>, plasmasta. 2018. HUSLAB, Helsingin ja Uudenmaan sairaanhoitopiiri. Verkkodokumentti. &lt;https://huslab.fi/ohjekirja/4826.html&gt;. Luettu 26.11.2019.</a:t>
            </a:r>
          </a:p>
          <a:p>
            <a:pPr marL="0" indent="0">
              <a:buNone/>
            </a:pPr>
            <a:r>
              <a:rPr lang="fi-FI" sz="1400"/>
              <a:t>Potilaan Lääkärilehti 2019. Raudanpuute ilman anemiaa – miten </a:t>
            </a:r>
            <a:r>
              <a:rPr lang="fi-FI" sz="1400" err="1"/>
              <a:t>ferritiiniarvoa</a:t>
            </a:r>
            <a:r>
              <a:rPr lang="fi-FI" sz="1400"/>
              <a:t> tulkitaan? Verkkodokumentti. &lt;https://www.potilaanlaakarilehti.fi/artikkelit/raudanpuute-ilman-anemiaa-ndash-miten-ferritiiniarvoa-tulkitaan/&gt;. Luettu 26.11.2019.</a:t>
            </a:r>
          </a:p>
          <a:p>
            <a:pPr marL="0" indent="0">
              <a:buNone/>
            </a:pPr>
            <a:endParaRPr lang="fi-FI" sz="1400"/>
          </a:p>
          <a:p>
            <a:pPr marL="0" indent="0" algn="just">
              <a:buNone/>
            </a:pPr>
            <a:endParaRPr lang="fi-FI" sz="1600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543200"/>
      </p:ext>
    </p:extLst>
  </p:cSld>
  <p:clrMapOvr>
    <a:masterClrMapping/>
  </p:clrMapOvr>
</p:sld>
</file>

<file path=ppt/theme/theme1.xml><?xml version="1.0" encoding="utf-8"?>
<a:theme xmlns:a="http://schemas.openxmlformats.org/drawingml/2006/main" name="Pinta">
  <a:themeElements>
    <a:clrScheme name="Pin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Pin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787</Words>
  <Application>Microsoft Office PowerPoint</Application>
  <PresentationFormat>Bredbild</PresentationFormat>
  <Paragraphs>72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Arial</vt:lpstr>
      <vt:lpstr>Trebuchet MS</vt:lpstr>
      <vt:lpstr>Wingdings</vt:lpstr>
      <vt:lpstr>Wingdings 3</vt:lpstr>
      <vt:lpstr>Pinta</vt:lpstr>
      <vt:lpstr>Terveyden ja hyvinvoinnin edistäminen</vt:lpstr>
      <vt:lpstr>Oman terveyden ja hyvinvoinnin ylläpito</vt:lpstr>
      <vt:lpstr>Liikunnan ja sosiaalisuuden edistäminen:</vt:lpstr>
      <vt:lpstr>Vinkkejä sosiaalisuuden ja liikunnallisuuden edistämiseen:</vt:lpstr>
      <vt:lpstr>Vinkkejä muistitoiminnan ylläpitoon</vt:lpstr>
      <vt:lpstr>Vinkkejä monipuoliseen välipalaan</vt:lpstr>
      <vt:lpstr>Rokotusten vaikutus terveyteen:</vt:lpstr>
      <vt:lpstr>Ferritiinin mittaus suosittua Suomessa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Terveyden ja hyvinvoinnin edistäminen</dc:title>
  <dc:creator>katri.keino@outlook.com</dc:creator>
  <cp:lastModifiedBy>Raija Airaksinen</cp:lastModifiedBy>
  <cp:revision>289</cp:revision>
  <dcterms:created xsi:type="dcterms:W3CDTF">2019-11-26T06:46:24Z</dcterms:created>
  <dcterms:modified xsi:type="dcterms:W3CDTF">2021-01-10T21:44:27Z</dcterms:modified>
</cp:coreProperties>
</file>