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6" r:id="rId2"/>
    <p:sldId id="391" r:id="rId3"/>
    <p:sldId id="389" r:id="rId4"/>
    <p:sldId id="384" r:id="rId5"/>
    <p:sldId id="259" r:id="rId6"/>
    <p:sldId id="357" r:id="rId7"/>
    <p:sldId id="301" r:id="rId8"/>
    <p:sldId id="383" r:id="rId9"/>
    <p:sldId id="358" r:id="rId10"/>
    <p:sldId id="321" r:id="rId11"/>
    <p:sldId id="381" r:id="rId12"/>
    <p:sldId id="360" r:id="rId13"/>
    <p:sldId id="377" r:id="rId14"/>
    <p:sldId id="361" r:id="rId15"/>
    <p:sldId id="309" r:id="rId16"/>
    <p:sldId id="363" r:id="rId17"/>
    <p:sldId id="364" r:id="rId18"/>
    <p:sldId id="367" r:id="rId19"/>
    <p:sldId id="368" r:id="rId20"/>
    <p:sldId id="370" r:id="rId21"/>
    <p:sldId id="369" r:id="rId22"/>
    <p:sldId id="350" r:id="rId23"/>
    <p:sldId id="351" r:id="rId24"/>
    <p:sldId id="366" r:id="rId25"/>
    <p:sldId id="327" r:id="rId26"/>
    <p:sldId id="371" r:id="rId27"/>
    <p:sldId id="331" r:id="rId28"/>
    <p:sldId id="372" r:id="rId29"/>
    <p:sldId id="375" r:id="rId30"/>
    <p:sldId id="312" r:id="rId31"/>
    <p:sldId id="313" r:id="rId32"/>
    <p:sldId id="386" r:id="rId33"/>
    <p:sldId id="376" r:id="rId34"/>
    <p:sldId id="378" r:id="rId35"/>
    <p:sldId id="385" r:id="rId36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679"/>
    <a:srgbClr val="D0DAE4"/>
    <a:srgbClr val="CCEEF0"/>
    <a:srgbClr val="D1D4DB"/>
    <a:srgbClr val="00A8B4"/>
    <a:srgbClr val="CCCCFF"/>
    <a:srgbClr val="CC0000"/>
    <a:srgbClr val="164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llanmörkt format 4 - Dekorfär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46" autoAdjust="0"/>
  </p:normalViewPr>
  <p:slideViewPr>
    <p:cSldViewPr>
      <p:cViewPr varScale="1">
        <p:scale>
          <a:sx n="126" d="100"/>
          <a:sy n="126" d="100"/>
        </p:scale>
        <p:origin x="106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1002" y="15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sv-SE" sz="2800"/>
              <a:t>Utgifternas fördelning i budget 2017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378660655686782"/>
          <c:y val="0.23362676247507089"/>
          <c:w val="0.48657030559150038"/>
          <c:h val="0.74439434955041273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2800"/>
            </a:pPr>
            <a:r>
              <a:rPr lang="sv-SE" sz="2800" dirty="0"/>
              <a:t>Utgifternas fördelning inom </a:t>
            </a:r>
            <a:br>
              <a:rPr lang="sv-SE" sz="2800" dirty="0"/>
            </a:br>
            <a:r>
              <a:rPr lang="sv-SE" sz="2800" dirty="0"/>
              <a:t>Gävle kommun i budget 2017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378660655686782"/>
          <c:y val="0.26079874630562061"/>
          <c:w val="0.44276076745142195"/>
          <c:h val="0.6759706273178846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2.04919115502755E-2"/>
                  <c:y val="-2.95296943814226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F4-40D6-B956-E59CA8F7F69E}"/>
                </c:ext>
              </c:extLst>
            </c:dLbl>
            <c:dLbl>
              <c:idx val="1"/>
              <c:layout>
                <c:manualLayout>
                  <c:x val="6.6797398905441632E-2"/>
                  <c:y val="-2.250568503195499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7061896689298"/>
                      <c:h val="0.140876039026207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5F4-40D6-B956-E59CA8F7F69E}"/>
                </c:ext>
              </c:extLst>
            </c:dLbl>
            <c:dLbl>
              <c:idx val="2"/>
              <c:layout>
                <c:manualLayout>
                  <c:x val="-0.11241326067592551"/>
                  <c:y val="-0.113396439299389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F4-40D6-B956-E59CA8F7F69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 err="1"/>
                      <a:t>Kostnadsutjämning</a:t>
                    </a:r>
                    <a:r>
                      <a:rPr lang="en-US" baseline="0" dirty="0"/>
                      <a:t>
</a:t>
                    </a:r>
                    <a:fld id="{6C37E31D-DB69-45B8-BD5B-D7EFF8783427}" type="PERCENTAGE">
                      <a:rPr lang="en-US" baseline="0" smtClean="0"/>
                      <a:pPr/>
                      <a:t>[PROCENT]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5F4-40D6-B956-E59CA8F7F69E}"/>
                </c:ext>
              </c:extLst>
            </c:dLbl>
            <c:dLbl>
              <c:idx val="7"/>
              <c:layout>
                <c:manualLayout>
                  <c:x val="3.132246918502276E-2"/>
                  <c:y val="1.257585792430151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F4-40D6-B956-E59CA8F7F69E}"/>
                </c:ext>
              </c:extLst>
            </c:dLbl>
            <c:dLbl>
              <c:idx val="8"/>
              <c:layout>
                <c:manualLayout>
                  <c:x val="9.3984254012441301E-2"/>
                  <c:y val="-8.271887891651945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F4-40D6-B956-E59CA8F7F69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sv-S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'Inmatning intäkt-kostnad'!$A$111:$A$119</c:f>
              <c:strCache>
                <c:ptCount val="9"/>
                <c:pt idx="0">
                  <c:v>För-, grund-, gymnasieskola</c:v>
                </c:pt>
                <c:pt idx="1">
                  <c:v>Vuxenutb., arbetsmarknadsåtgärder</c:v>
                </c:pt>
                <c:pt idx="2">
                  <c:v>Vård och omsorg</c:v>
                </c:pt>
                <c:pt idx="3">
                  <c:v>Kultur och fritid</c:v>
                </c:pt>
                <c:pt idx="4">
                  <c:v>Gator, parker, miljö</c:v>
                </c:pt>
                <c:pt idx="5">
                  <c:v>Investeringar</c:v>
                </c:pt>
                <c:pt idx="6">
                  <c:v>Skatteutjämning</c:v>
                </c:pt>
                <c:pt idx="7">
                  <c:v>Räntor</c:v>
                </c:pt>
                <c:pt idx="8">
                  <c:v>Övr utgifter</c:v>
                </c:pt>
              </c:strCache>
            </c:strRef>
          </c:cat>
          <c:val>
            <c:numRef>
              <c:f>'Inmatning intäkt-kostnad'!$L$111:$L$119</c:f>
              <c:numCache>
                <c:formatCode>#,##0</c:formatCode>
                <c:ptCount val="9"/>
                <c:pt idx="0">
                  <c:v>2602.2339027032854</c:v>
                </c:pt>
                <c:pt idx="1">
                  <c:v>359.48209011113084</c:v>
                </c:pt>
                <c:pt idx="2">
                  <c:v>2498.4421395216946</c:v>
                </c:pt>
                <c:pt idx="3">
                  <c:v>406.14711847729228</c:v>
                </c:pt>
                <c:pt idx="4">
                  <c:v>353.79816187008004</c:v>
                </c:pt>
                <c:pt idx="5">
                  <c:v>272.19499999999999</c:v>
                </c:pt>
                <c:pt idx="6">
                  <c:v>119.615013</c:v>
                </c:pt>
                <c:pt idx="7">
                  <c:v>117.43089900000001</c:v>
                </c:pt>
                <c:pt idx="8">
                  <c:v>410.43428480385137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F4-40D6-B956-E59CA8F7F69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'Omv verks omr 2017'!$B$2</c:f>
              <c:strCache>
                <c:ptCount val="1"/>
                <c:pt idx="0">
                  <c:v>Kostnader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E5A-4D08-8C88-BA7C90B935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E5A-4D08-8C88-BA7C90B935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E5A-4D08-8C88-BA7C90B935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E5A-4D08-8C88-BA7C90B935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E5A-4D08-8C88-BA7C90B935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E5A-4D08-8C88-BA7C90B9357F}"/>
              </c:ext>
            </c:extLst>
          </c:dPt>
          <c:dPt>
            <c:idx val="6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E5A-4D08-8C88-BA7C90B9357F}"/>
              </c:ext>
            </c:extLst>
          </c:dPt>
          <c:dLbls>
            <c:dLbl>
              <c:idx val="0"/>
              <c:layout>
                <c:manualLayout>
                  <c:x val="-0.27252252252252251"/>
                  <c:y val="5.908124206972081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47747747747749"/>
                      <c:h val="0.135350934051851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E5A-4D08-8C88-BA7C90B9357F}"/>
                </c:ext>
              </c:extLst>
            </c:dLbl>
            <c:dLbl>
              <c:idx val="2"/>
              <c:layout>
                <c:manualLayout>
                  <c:x val="-6.6887277475817991E-2"/>
                  <c:y val="-6.795044515477151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5A-4D08-8C88-BA7C90B9357F}"/>
                </c:ext>
              </c:extLst>
            </c:dLbl>
            <c:dLbl>
              <c:idx val="3"/>
              <c:layout>
                <c:manualLayout>
                  <c:x val="7.8977285994110705E-2"/>
                  <c:y val="7.37343856906518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90194450570121"/>
                      <c:h val="0.121899909549803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E5A-4D08-8C88-BA7C90B9357F}"/>
                </c:ext>
              </c:extLst>
            </c:dLbl>
            <c:dLbl>
              <c:idx val="5"/>
              <c:layout>
                <c:manualLayout>
                  <c:x val="0.14058209774848979"/>
                  <c:y val="-0.3787308058116898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12355848434927"/>
                      <c:h val="0.158890226930433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CE5A-4D08-8C88-BA7C90B935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'Omv verks omr 2017'!$A$3:$A$9</c:f>
              <c:strCache>
                <c:ptCount val="7"/>
                <c:pt idx="0">
                  <c:v>Förvaltningsöver-gripande</c:v>
                </c:pt>
                <c:pt idx="1">
                  <c:v>Planering och utveckling</c:v>
                </c:pt>
                <c:pt idx="2">
                  <c:v>Myndighet</c:v>
                </c:pt>
                <c:pt idx="3">
                  <c:v>Verksamhetsstöd</c:v>
                </c:pt>
                <c:pt idx="4">
                  <c:v>Ordinärt boende</c:v>
                </c:pt>
                <c:pt idx="5">
                  <c:v>Vård- och omsorgsboende</c:v>
                </c:pt>
                <c:pt idx="6">
                  <c:v>Funktionsned-sättning</c:v>
                </c:pt>
              </c:strCache>
            </c:strRef>
          </c:cat>
          <c:val>
            <c:numRef>
              <c:f>'Omv verks omr 2017'!$B$3:$B$9</c:f>
              <c:numCache>
                <c:formatCode>General</c:formatCode>
                <c:ptCount val="7"/>
                <c:pt idx="0" formatCode="#\ ##0.0">
                  <c:v>52.099999999999994</c:v>
                </c:pt>
                <c:pt idx="2" formatCode="#\ ##0.0">
                  <c:v>26.199999999999989</c:v>
                </c:pt>
                <c:pt idx="3" formatCode="#\ ##0.0">
                  <c:v>57.699999999999989</c:v>
                </c:pt>
                <c:pt idx="4" formatCode="#\ ##0.0">
                  <c:v>471.6</c:v>
                </c:pt>
                <c:pt idx="5" formatCode="#\ ##0.0">
                  <c:v>716</c:v>
                </c:pt>
                <c:pt idx="6" formatCode="#\ ##0.0">
                  <c:v>501.69999999999993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E5A-4D08-8C88-BA7C90B9357F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746D7-E1E2-48B7-97EE-4E5409E3C07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9A0BF6-E996-40AA-A1F0-FDD789028B62}">
      <dgm:prSet phldrT="[Text]" custT="1"/>
      <dgm:spPr>
        <a:solidFill>
          <a:srgbClr val="00A8B4"/>
        </a:solidFill>
      </dgm:spPr>
      <dgm:t>
        <a:bodyPr/>
        <a:lstStyle/>
        <a:p>
          <a:pPr>
            <a:lnSpc>
              <a:spcPct val="100000"/>
            </a:lnSpc>
          </a:pPr>
          <a:r>
            <a:rPr lang="sv-SE" sz="2400" dirty="0" err="1">
              <a:solidFill>
                <a:schemeClr val="bg1"/>
              </a:solidFill>
            </a:rPr>
            <a:t>SoL</a:t>
          </a:r>
          <a:br>
            <a:rPr lang="sv-SE" sz="2400" dirty="0">
              <a:solidFill>
                <a:schemeClr val="bg1"/>
              </a:solidFill>
            </a:rPr>
          </a:br>
          <a:r>
            <a:rPr lang="sv-SE" sz="1600" dirty="0">
              <a:solidFill>
                <a:schemeClr val="bg1"/>
              </a:solidFill>
            </a:rPr>
            <a:t>Socialtjänstlagen</a:t>
          </a:r>
        </a:p>
      </dgm:t>
    </dgm:pt>
    <dgm:pt modelId="{E92E33ED-A28E-45D9-A7B1-72A4AA15C769}" type="parTrans" cxnId="{4E486750-6164-45BE-A3D6-32B521C96621}">
      <dgm:prSet/>
      <dgm:spPr/>
      <dgm:t>
        <a:bodyPr/>
        <a:lstStyle/>
        <a:p>
          <a:endParaRPr lang="sv-SE"/>
        </a:p>
      </dgm:t>
    </dgm:pt>
    <dgm:pt modelId="{C9BA492C-95E7-4149-B025-9AA909FBACC8}" type="sibTrans" cxnId="{4E486750-6164-45BE-A3D6-32B521C96621}">
      <dgm:prSet/>
      <dgm:spPr/>
      <dgm:t>
        <a:bodyPr/>
        <a:lstStyle/>
        <a:p>
          <a:endParaRPr lang="sv-SE"/>
        </a:p>
      </dgm:t>
    </dgm:pt>
    <dgm:pt modelId="{E06C9971-92C6-482A-9CB7-87E79CFCB3F1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Hemtjänst ca 1 700</a:t>
          </a:r>
          <a:endParaRPr lang="sv-SE" sz="1200" dirty="0"/>
        </a:p>
      </dgm:t>
    </dgm:pt>
    <dgm:pt modelId="{760D79EC-8A0C-4BCA-9EF9-37F54C322018}" type="parTrans" cxnId="{78AD4BF6-5FA7-4A94-BD15-324FC7A16314}">
      <dgm:prSet/>
      <dgm:spPr/>
      <dgm:t>
        <a:bodyPr/>
        <a:lstStyle/>
        <a:p>
          <a:endParaRPr lang="sv-SE"/>
        </a:p>
      </dgm:t>
    </dgm:pt>
    <dgm:pt modelId="{2BFF3AA2-638C-48DC-A9A8-0568B7D33AA0}" type="sibTrans" cxnId="{78AD4BF6-5FA7-4A94-BD15-324FC7A16314}">
      <dgm:prSet/>
      <dgm:spPr/>
      <dgm:t>
        <a:bodyPr/>
        <a:lstStyle/>
        <a:p>
          <a:endParaRPr lang="sv-SE"/>
        </a:p>
      </dgm:t>
    </dgm:pt>
    <dgm:pt modelId="{6FDE11A9-37F6-4929-85A4-90A16FFE33C0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Vård- och omsorgsboende inkl. korttidsvistelse 1084</a:t>
          </a:r>
          <a:endParaRPr lang="sv-SE" sz="1200" dirty="0"/>
        </a:p>
      </dgm:t>
    </dgm:pt>
    <dgm:pt modelId="{2EFF75F8-B4AB-4531-B475-B1228FC5F600}" type="parTrans" cxnId="{EA4626B7-B45C-42F3-B3BE-FD143A0910D6}">
      <dgm:prSet/>
      <dgm:spPr/>
      <dgm:t>
        <a:bodyPr/>
        <a:lstStyle/>
        <a:p>
          <a:endParaRPr lang="sv-SE"/>
        </a:p>
      </dgm:t>
    </dgm:pt>
    <dgm:pt modelId="{F446F7B5-2342-467F-A772-4C49C109E086}" type="sibTrans" cxnId="{EA4626B7-B45C-42F3-B3BE-FD143A0910D6}">
      <dgm:prSet/>
      <dgm:spPr/>
      <dgm:t>
        <a:bodyPr/>
        <a:lstStyle/>
        <a:p>
          <a:endParaRPr lang="sv-SE"/>
        </a:p>
      </dgm:t>
    </dgm:pt>
    <dgm:pt modelId="{0D64EC2B-45D1-45CE-A545-1B6B165328F5}">
      <dgm:prSet phldrT="[Text]" custT="1"/>
      <dgm:spPr>
        <a:solidFill>
          <a:srgbClr val="00A8B4"/>
        </a:solidFill>
      </dgm:spPr>
      <dgm:t>
        <a:bodyPr/>
        <a:lstStyle/>
        <a:p>
          <a:r>
            <a:rPr lang="sv-SE" sz="2400" dirty="0">
              <a:solidFill>
                <a:schemeClr val="bg1"/>
              </a:solidFill>
            </a:rPr>
            <a:t>LSS</a:t>
          </a:r>
          <a:br>
            <a:rPr lang="sv-SE" sz="1400" dirty="0">
              <a:solidFill>
                <a:schemeClr val="bg1"/>
              </a:solidFill>
            </a:rPr>
          </a:br>
          <a:r>
            <a:rPr lang="sv-SE" sz="1600" dirty="0">
              <a:solidFill>
                <a:schemeClr val="bg1"/>
              </a:solidFill>
            </a:rPr>
            <a:t>Lagen om stöd och service för vissa funktionshindrade</a:t>
          </a:r>
        </a:p>
      </dgm:t>
    </dgm:pt>
    <dgm:pt modelId="{D10D3FEA-2836-40D4-B5FE-01CA46625816}" type="parTrans" cxnId="{3E3C68FB-4300-409E-ABE2-E053FD81B6AC}">
      <dgm:prSet/>
      <dgm:spPr/>
      <dgm:t>
        <a:bodyPr/>
        <a:lstStyle/>
        <a:p>
          <a:endParaRPr lang="sv-SE"/>
        </a:p>
      </dgm:t>
    </dgm:pt>
    <dgm:pt modelId="{FA494A58-3141-447D-BE75-0C91EAE4487C}" type="sibTrans" cxnId="{3E3C68FB-4300-409E-ABE2-E053FD81B6AC}">
      <dgm:prSet/>
      <dgm:spPr/>
      <dgm:t>
        <a:bodyPr/>
        <a:lstStyle/>
        <a:p>
          <a:endParaRPr lang="sv-SE"/>
        </a:p>
      </dgm:t>
    </dgm:pt>
    <dgm:pt modelId="{2F449628-360F-41B8-A526-8EEE8072423B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Gruppbostad och servicebostad 220</a:t>
          </a:r>
          <a:endParaRPr lang="sv-SE" sz="1200" dirty="0"/>
        </a:p>
      </dgm:t>
    </dgm:pt>
    <dgm:pt modelId="{F5FF1FB6-27C7-41BD-A568-FEF2FCFF047A}" type="parTrans" cxnId="{BA3601EE-05BA-4BBF-A6DF-A373B79CD535}">
      <dgm:prSet/>
      <dgm:spPr/>
      <dgm:t>
        <a:bodyPr/>
        <a:lstStyle/>
        <a:p>
          <a:endParaRPr lang="sv-SE"/>
        </a:p>
      </dgm:t>
    </dgm:pt>
    <dgm:pt modelId="{A9DC0FFE-6C99-4017-880D-54A517CF6E67}" type="sibTrans" cxnId="{BA3601EE-05BA-4BBF-A6DF-A373B79CD535}">
      <dgm:prSet/>
      <dgm:spPr/>
      <dgm:t>
        <a:bodyPr/>
        <a:lstStyle/>
        <a:p>
          <a:endParaRPr lang="sv-SE"/>
        </a:p>
      </dgm:t>
    </dgm:pt>
    <dgm:pt modelId="{B940DE8C-BD0C-4D89-BF16-FABA26980BBC}">
      <dgm:prSet phldrT="[Text]" custT="1"/>
      <dgm:spPr>
        <a:solidFill>
          <a:srgbClr val="00A8B4"/>
        </a:solidFill>
      </dgm:spPr>
      <dgm:t>
        <a:bodyPr/>
        <a:lstStyle/>
        <a:p>
          <a:r>
            <a:rPr lang="sv-SE" sz="2400" dirty="0"/>
            <a:t>HSL</a:t>
          </a:r>
          <a:br>
            <a:rPr lang="sv-SE" sz="2400" dirty="0"/>
          </a:br>
          <a:r>
            <a:rPr lang="sv-SE" sz="1600" dirty="0"/>
            <a:t>Hälso- och sjukvårdslagen</a:t>
          </a:r>
        </a:p>
      </dgm:t>
    </dgm:pt>
    <dgm:pt modelId="{00AE925C-EDC2-409F-B897-EE699B815CD4}" type="parTrans" cxnId="{041260AC-021B-4C89-A794-6148DF270AFD}">
      <dgm:prSet/>
      <dgm:spPr/>
      <dgm:t>
        <a:bodyPr/>
        <a:lstStyle/>
        <a:p>
          <a:endParaRPr lang="sv-SE"/>
        </a:p>
      </dgm:t>
    </dgm:pt>
    <dgm:pt modelId="{DE3BD710-2E82-4B8C-9BA1-7BC54C69E666}" type="sibTrans" cxnId="{041260AC-021B-4C89-A794-6148DF270AFD}">
      <dgm:prSet/>
      <dgm:spPr/>
      <dgm:t>
        <a:bodyPr/>
        <a:lstStyle/>
        <a:p>
          <a:endParaRPr lang="sv-SE"/>
        </a:p>
      </dgm:t>
    </dgm:pt>
    <dgm:pt modelId="{AD2F3BFA-DC04-4157-9F64-465F86D4D8CE}">
      <dgm:prSet phldrT="[Text]" custT="1"/>
      <dgm:spPr/>
      <dgm:t>
        <a:bodyPr/>
        <a:lstStyle/>
        <a:p>
          <a:r>
            <a:rPr lang="sv-SE" sz="1200" i="0" dirty="0">
              <a:solidFill>
                <a:schemeClr val="tx2"/>
              </a:solidFill>
            </a:rPr>
            <a:t>Hemsjukvård i ordinärt boende </a:t>
          </a:r>
          <a:r>
            <a:rPr lang="sv-SE" sz="1200" i="0" dirty="0">
              <a:solidFill>
                <a:schemeClr val="accent1"/>
              </a:solidFill>
            </a:rPr>
            <a:t>ca 500</a:t>
          </a:r>
        </a:p>
      </dgm:t>
    </dgm:pt>
    <dgm:pt modelId="{6B47488C-0B8E-42A6-B674-B1C0159E8E3D}" type="parTrans" cxnId="{1F701670-F439-4A41-93F5-344355741D71}">
      <dgm:prSet/>
      <dgm:spPr/>
      <dgm:t>
        <a:bodyPr/>
        <a:lstStyle/>
        <a:p>
          <a:endParaRPr lang="sv-SE"/>
        </a:p>
      </dgm:t>
    </dgm:pt>
    <dgm:pt modelId="{6F2560FB-3871-4221-B770-0BBC70EB641C}" type="sibTrans" cxnId="{1F701670-F439-4A41-93F5-344355741D71}">
      <dgm:prSet/>
      <dgm:spPr/>
      <dgm:t>
        <a:bodyPr/>
        <a:lstStyle/>
        <a:p>
          <a:endParaRPr lang="sv-SE"/>
        </a:p>
      </dgm:t>
    </dgm:pt>
    <dgm:pt modelId="{BE190575-D235-4D1B-8B1E-DB182C0513CF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Dagverksamhet ca 260</a:t>
          </a:r>
          <a:endParaRPr lang="sv-SE" sz="1200" dirty="0"/>
        </a:p>
      </dgm:t>
    </dgm:pt>
    <dgm:pt modelId="{83E6A3EF-1426-442C-BD9C-4E8E3D09D7AF}" type="parTrans" cxnId="{8AF80399-FD1F-48BF-B3B0-29FB35ED5EED}">
      <dgm:prSet/>
      <dgm:spPr/>
      <dgm:t>
        <a:bodyPr/>
        <a:lstStyle/>
        <a:p>
          <a:endParaRPr lang="sv-SE"/>
        </a:p>
      </dgm:t>
    </dgm:pt>
    <dgm:pt modelId="{98EB1C5B-965D-4BBD-A96E-5E910C13AB78}" type="sibTrans" cxnId="{8AF80399-FD1F-48BF-B3B0-29FB35ED5EED}">
      <dgm:prSet/>
      <dgm:spPr/>
      <dgm:t>
        <a:bodyPr/>
        <a:lstStyle/>
        <a:p>
          <a:endParaRPr lang="sv-SE"/>
        </a:p>
      </dgm:t>
    </dgm:pt>
    <dgm:pt modelId="{B9EB5903-5A1D-4263-8FD2-D7AC980D98FC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Boendestöd/personligt stöd ca 300</a:t>
          </a:r>
          <a:endParaRPr lang="sv-SE" sz="1200" dirty="0"/>
        </a:p>
      </dgm:t>
    </dgm:pt>
    <dgm:pt modelId="{FA65F065-C65E-45C6-97EA-E757D581DF39}" type="parTrans" cxnId="{49349454-B8FF-4D59-8B3B-123EEBD6403D}">
      <dgm:prSet/>
      <dgm:spPr/>
      <dgm:t>
        <a:bodyPr/>
        <a:lstStyle/>
        <a:p>
          <a:endParaRPr lang="sv-SE"/>
        </a:p>
      </dgm:t>
    </dgm:pt>
    <dgm:pt modelId="{5F228B4A-ED3E-4896-991D-C7AD372A3CC5}" type="sibTrans" cxnId="{49349454-B8FF-4D59-8B3B-123EEBD6403D}">
      <dgm:prSet/>
      <dgm:spPr/>
      <dgm:t>
        <a:bodyPr/>
        <a:lstStyle/>
        <a:p>
          <a:endParaRPr lang="sv-SE"/>
        </a:p>
      </dgm:t>
    </dgm:pt>
    <dgm:pt modelId="{3B645BE5-3886-44AE-9E4F-F35C5307F9D2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Gruppboende och serviceboende 60</a:t>
          </a:r>
          <a:endParaRPr lang="sv-SE" sz="1200" dirty="0"/>
        </a:p>
      </dgm:t>
    </dgm:pt>
    <dgm:pt modelId="{7942160D-89CC-4221-A08A-3831A7FCC8BF}" type="parTrans" cxnId="{ADE7F3E4-36F7-4B92-B0BB-084084BD0907}">
      <dgm:prSet/>
      <dgm:spPr/>
      <dgm:t>
        <a:bodyPr/>
        <a:lstStyle/>
        <a:p>
          <a:endParaRPr lang="sv-SE"/>
        </a:p>
      </dgm:t>
    </dgm:pt>
    <dgm:pt modelId="{A4D8E218-9B93-4653-897F-9CD650E52FF7}" type="sibTrans" cxnId="{ADE7F3E4-36F7-4B92-B0BB-084084BD0907}">
      <dgm:prSet/>
      <dgm:spPr/>
      <dgm:t>
        <a:bodyPr/>
        <a:lstStyle/>
        <a:p>
          <a:endParaRPr lang="sv-SE"/>
        </a:p>
      </dgm:t>
    </dgm:pt>
    <dgm:pt modelId="{6C934E84-8434-4F6F-9446-76B048574FC4}">
      <dgm:prSet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Personlig assistans ca 175</a:t>
          </a:r>
        </a:p>
      </dgm:t>
    </dgm:pt>
    <dgm:pt modelId="{83AE0921-2E3F-4A99-AE3D-EF30471BBB56}" type="parTrans" cxnId="{79F253F0-C3FE-4018-BF8E-B7B9EEDCF6CB}">
      <dgm:prSet/>
      <dgm:spPr/>
      <dgm:t>
        <a:bodyPr/>
        <a:lstStyle/>
        <a:p>
          <a:endParaRPr lang="sv-SE"/>
        </a:p>
      </dgm:t>
    </dgm:pt>
    <dgm:pt modelId="{C4CE01B2-2A69-40C8-8069-402E87034B69}" type="sibTrans" cxnId="{79F253F0-C3FE-4018-BF8E-B7B9EEDCF6CB}">
      <dgm:prSet/>
      <dgm:spPr/>
      <dgm:t>
        <a:bodyPr/>
        <a:lstStyle/>
        <a:p>
          <a:endParaRPr lang="sv-SE"/>
        </a:p>
      </dgm:t>
    </dgm:pt>
    <dgm:pt modelId="{21685049-04CC-4BBD-87B8-63A1F46F26C0}">
      <dgm:prSet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Kontaktperson ca 425</a:t>
          </a:r>
        </a:p>
      </dgm:t>
    </dgm:pt>
    <dgm:pt modelId="{8BBE69C1-B3F1-4D6E-B2DA-39BE44CD9EA7}" type="parTrans" cxnId="{E5599E5A-8B6F-453C-8E93-3E5AA3204EAE}">
      <dgm:prSet/>
      <dgm:spPr/>
      <dgm:t>
        <a:bodyPr/>
        <a:lstStyle/>
        <a:p>
          <a:endParaRPr lang="sv-SE"/>
        </a:p>
      </dgm:t>
    </dgm:pt>
    <dgm:pt modelId="{46DC990C-7ABF-4B17-BB91-10F6F1B6D0D5}" type="sibTrans" cxnId="{E5599E5A-8B6F-453C-8E93-3E5AA3204EAE}">
      <dgm:prSet/>
      <dgm:spPr/>
      <dgm:t>
        <a:bodyPr/>
        <a:lstStyle/>
        <a:p>
          <a:endParaRPr lang="sv-SE"/>
        </a:p>
      </dgm:t>
    </dgm:pt>
    <dgm:pt modelId="{6B361CF0-F61A-4D12-83F4-A69EF00E4075}">
      <dgm:prSet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Biståndsbeslut andra förvaltningar</a:t>
          </a:r>
        </a:p>
      </dgm:t>
    </dgm:pt>
    <dgm:pt modelId="{EEBEAF08-A8A6-407E-85F3-DA895FD7240A}" type="parTrans" cxnId="{58D4C3EB-4EEB-40BB-9ED9-8D618408A8F3}">
      <dgm:prSet/>
      <dgm:spPr/>
      <dgm:t>
        <a:bodyPr/>
        <a:lstStyle/>
        <a:p>
          <a:endParaRPr lang="sv-SE"/>
        </a:p>
      </dgm:t>
    </dgm:pt>
    <dgm:pt modelId="{3B9C0CEF-E7DD-4C75-8DC5-D68FA59B02CF}" type="sibTrans" cxnId="{58D4C3EB-4EEB-40BB-9ED9-8D618408A8F3}">
      <dgm:prSet/>
      <dgm:spPr/>
      <dgm:t>
        <a:bodyPr/>
        <a:lstStyle/>
        <a:p>
          <a:endParaRPr lang="sv-SE"/>
        </a:p>
      </dgm:t>
    </dgm:pt>
    <dgm:pt modelId="{96E6D372-AB9A-4F09-AFEE-97E1EC6FD090}">
      <dgm:prSet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Korttidsvistelse barn och ungdomar ca 100 och daglig verksamhet ca 350</a:t>
          </a:r>
          <a:endParaRPr lang="sv-SE" sz="1200" dirty="0"/>
        </a:p>
      </dgm:t>
    </dgm:pt>
    <dgm:pt modelId="{403C4A54-C809-4B46-BB66-D6B718184482}" type="parTrans" cxnId="{D8D810E7-6F79-43A9-83BD-B97A171A15F9}">
      <dgm:prSet/>
      <dgm:spPr/>
      <dgm:t>
        <a:bodyPr/>
        <a:lstStyle/>
        <a:p>
          <a:endParaRPr lang="sv-SE"/>
        </a:p>
      </dgm:t>
    </dgm:pt>
    <dgm:pt modelId="{A1BD8756-7B1E-4464-BEFB-927D872FD073}" type="sibTrans" cxnId="{D8D810E7-6F79-43A9-83BD-B97A171A15F9}">
      <dgm:prSet/>
      <dgm:spPr/>
      <dgm:t>
        <a:bodyPr/>
        <a:lstStyle/>
        <a:p>
          <a:endParaRPr lang="sv-SE"/>
        </a:p>
      </dgm:t>
    </dgm:pt>
    <dgm:pt modelId="{EE48F4A6-5A6C-4901-A748-DF96699B3E1F}">
      <dgm:prSet phldrT="[Text]" custT="1"/>
      <dgm:spPr/>
      <dgm:t>
        <a:bodyPr/>
        <a:lstStyle/>
        <a:p>
          <a:r>
            <a:rPr lang="sv-SE" sz="1200" i="0" dirty="0">
              <a:solidFill>
                <a:schemeClr val="tx2"/>
              </a:solidFill>
            </a:rPr>
            <a:t>Vård- och omsorgsboende inkl. korttidsvistelse 1084</a:t>
          </a:r>
          <a:endParaRPr lang="sv-SE" sz="1200" i="0" dirty="0"/>
        </a:p>
      </dgm:t>
    </dgm:pt>
    <dgm:pt modelId="{B52C0C66-022A-4FC5-AA63-5614BC5CDC45}" type="parTrans" cxnId="{9ED5F55C-CC6E-4296-8CDD-4F17592B5851}">
      <dgm:prSet/>
      <dgm:spPr/>
      <dgm:t>
        <a:bodyPr/>
        <a:lstStyle/>
        <a:p>
          <a:endParaRPr lang="sv-SE"/>
        </a:p>
      </dgm:t>
    </dgm:pt>
    <dgm:pt modelId="{077FE153-D485-4ECF-9C4A-4B20F89AC0BC}" type="sibTrans" cxnId="{9ED5F55C-CC6E-4296-8CDD-4F17592B5851}">
      <dgm:prSet/>
      <dgm:spPr/>
      <dgm:t>
        <a:bodyPr/>
        <a:lstStyle/>
        <a:p>
          <a:endParaRPr lang="sv-SE"/>
        </a:p>
      </dgm:t>
    </dgm:pt>
    <dgm:pt modelId="{B96E0AED-3C5B-4DFA-9FB6-31CF5C8F6DE3}">
      <dgm:prSet phldrT="[Text]" custT="1"/>
      <dgm:spPr/>
      <dgm:t>
        <a:bodyPr/>
        <a:lstStyle/>
        <a:p>
          <a:r>
            <a:rPr lang="sv-SE" sz="1200" i="0" dirty="0">
              <a:solidFill>
                <a:schemeClr val="tx2"/>
              </a:solidFill>
            </a:rPr>
            <a:t>Dagverksamhet ca 260 </a:t>
          </a:r>
          <a:endParaRPr lang="sv-SE" sz="1200" i="0" dirty="0"/>
        </a:p>
      </dgm:t>
    </dgm:pt>
    <dgm:pt modelId="{4EDDC856-4A16-4151-BE5E-0620C1844762}" type="parTrans" cxnId="{2E7FCEEE-A6DE-4D5B-B708-521DED4EC60B}">
      <dgm:prSet/>
      <dgm:spPr/>
      <dgm:t>
        <a:bodyPr/>
        <a:lstStyle/>
        <a:p>
          <a:endParaRPr lang="sv-SE"/>
        </a:p>
      </dgm:t>
    </dgm:pt>
    <dgm:pt modelId="{AB73701B-DA72-4C6C-A3D6-53E006ACDD9A}" type="sibTrans" cxnId="{2E7FCEEE-A6DE-4D5B-B708-521DED4EC60B}">
      <dgm:prSet/>
      <dgm:spPr/>
      <dgm:t>
        <a:bodyPr/>
        <a:lstStyle/>
        <a:p>
          <a:endParaRPr lang="sv-SE"/>
        </a:p>
      </dgm:t>
    </dgm:pt>
    <dgm:pt modelId="{DC87A0CF-44F7-4E4C-BD0B-E2A58EA262F8}" type="pres">
      <dgm:prSet presAssocID="{469746D7-E1E2-48B7-97EE-4E5409E3C07A}" presName="Name0" presStyleCnt="0">
        <dgm:presLayoutVars>
          <dgm:dir/>
          <dgm:animLvl val="lvl"/>
          <dgm:resizeHandles val="exact"/>
        </dgm:presLayoutVars>
      </dgm:prSet>
      <dgm:spPr/>
    </dgm:pt>
    <dgm:pt modelId="{1B59C53A-F742-4911-A15C-F798ACA8C7A3}" type="pres">
      <dgm:prSet presAssocID="{A09A0BF6-E996-40AA-A1F0-FDD789028B62}" presName="linNode" presStyleCnt="0"/>
      <dgm:spPr/>
    </dgm:pt>
    <dgm:pt modelId="{579D4EB3-4303-49CC-9CC3-EE1A765E9DE1}" type="pres">
      <dgm:prSet presAssocID="{A09A0BF6-E996-40AA-A1F0-FDD789028B62}" presName="parentText" presStyleLbl="node1" presStyleIdx="0" presStyleCnt="3" custScaleX="80160">
        <dgm:presLayoutVars>
          <dgm:chMax val="1"/>
          <dgm:bulletEnabled val="1"/>
        </dgm:presLayoutVars>
      </dgm:prSet>
      <dgm:spPr/>
    </dgm:pt>
    <dgm:pt modelId="{BF0436C8-059F-4D20-8FCB-63A1667633D4}" type="pres">
      <dgm:prSet presAssocID="{A09A0BF6-E996-40AA-A1F0-FDD789028B62}" presName="descendantText" presStyleLbl="alignAccFollowNode1" presStyleIdx="0" presStyleCnt="3" custScaleX="111270" custLinFactNeighborX="19799" custLinFactNeighborY="-462">
        <dgm:presLayoutVars>
          <dgm:bulletEnabled val="1"/>
        </dgm:presLayoutVars>
      </dgm:prSet>
      <dgm:spPr/>
    </dgm:pt>
    <dgm:pt modelId="{6B256995-0810-4BD8-8182-FCB48179EA94}" type="pres">
      <dgm:prSet presAssocID="{C9BA492C-95E7-4149-B025-9AA909FBACC8}" presName="sp" presStyleCnt="0"/>
      <dgm:spPr/>
    </dgm:pt>
    <dgm:pt modelId="{849175DF-A1DA-4946-8A28-02096AA7C4E7}" type="pres">
      <dgm:prSet presAssocID="{0D64EC2B-45D1-45CE-A545-1B6B165328F5}" presName="linNode" presStyleCnt="0"/>
      <dgm:spPr/>
    </dgm:pt>
    <dgm:pt modelId="{00C4D2F4-6D9F-4920-8D88-E7ACAF937FB6}" type="pres">
      <dgm:prSet presAssocID="{0D64EC2B-45D1-45CE-A545-1B6B165328F5}" presName="parentText" presStyleLbl="node1" presStyleIdx="1" presStyleCnt="3" custScaleX="97412">
        <dgm:presLayoutVars>
          <dgm:chMax val="1"/>
          <dgm:bulletEnabled val="1"/>
        </dgm:presLayoutVars>
      </dgm:prSet>
      <dgm:spPr/>
    </dgm:pt>
    <dgm:pt modelId="{64F9FC75-3E32-4A5A-822A-665DAEDFC852}" type="pres">
      <dgm:prSet presAssocID="{0D64EC2B-45D1-45CE-A545-1B6B165328F5}" presName="descendantText" presStyleLbl="alignAccFollowNode1" presStyleIdx="1" presStyleCnt="3" custScaleX="138815">
        <dgm:presLayoutVars>
          <dgm:bulletEnabled val="1"/>
        </dgm:presLayoutVars>
      </dgm:prSet>
      <dgm:spPr/>
    </dgm:pt>
    <dgm:pt modelId="{27679D57-B4E5-427E-A69B-B1012736DBDE}" type="pres">
      <dgm:prSet presAssocID="{FA494A58-3141-447D-BE75-0C91EAE4487C}" presName="sp" presStyleCnt="0"/>
      <dgm:spPr/>
    </dgm:pt>
    <dgm:pt modelId="{9736F3A8-AB10-4AAD-84C0-7F74B53819E3}" type="pres">
      <dgm:prSet presAssocID="{B940DE8C-BD0C-4D89-BF16-FABA26980BBC}" presName="linNode" presStyleCnt="0"/>
      <dgm:spPr/>
    </dgm:pt>
    <dgm:pt modelId="{F41D24EC-4AD3-4035-8290-BFADFAB58CCB}" type="pres">
      <dgm:prSet presAssocID="{B940DE8C-BD0C-4D89-BF16-FABA26980BBC}" presName="parentText" presStyleLbl="node1" presStyleIdx="2" presStyleCnt="3" custScaleX="87685">
        <dgm:presLayoutVars>
          <dgm:chMax val="1"/>
          <dgm:bulletEnabled val="1"/>
        </dgm:presLayoutVars>
      </dgm:prSet>
      <dgm:spPr/>
    </dgm:pt>
    <dgm:pt modelId="{2E5F8052-FD69-4EC1-8CD3-E57E4718FD3A}" type="pres">
      <dgm:prSet presAssocID="{B940DE8C-BD0C-4D89-BF16-FABA26980BBC}" presName="descendantText" presStyleLbl="alignAccFollowNode1" presStyleIdx="2" presStyleCnt="3" custScaleX="123187">
        <dgm:presLayoutVars>
          <dgm:bulletEnabled val="1"/>
        </dgm:presLayoutVars>
      </dgm:prSet>
      <dgm:spPr/>
    </dgm:pt>
  </dgm:ptLst>
  <dgm:cxnLst>
    <dgm:cxn modelId="{A307DE07-9F48-4152-9ED3-66EE2DA94BEB}" type="presOf" srcId="{BE190575-D235-4D1B-8B1E-DB182C0513CF}" destId="{BF0436C8-059F-4D20-8FCB-63A1667633D4}" srcOrd="0" destOrd="2" presId="urn:microsoft.com/office/officeart/2005/8/layout/vList5"/>
    <dgm:cxn modelId="{D2FB910C-DC15-4EBA-8ED4-1C7C25E98CDE}" type="presOf" srcId="{B9EB5903-5A1D-4263-8FD2-D7AC980D98FC}" destId="{BF0436C8-059F-4D20-8FCB-63A1667633D4}" srcOrd="0" destOrd="3" presId="urn:microsoft.com/office/officeart/2005/8/layout/vList5"/>
    <dgm:cxn modelId="{8A39E719-EAD2-42B9-BBA1-FA856FA5A4DE}" type="presOf" srcId="{96E6D372-AB9A-4F09-AFEE-97E1EC6FD090}" destId="{64F9FC75-3E32-4A5A-822A-665DAEDFC852}" srcOrd="0" destOrd="4" presId="urn:microsoft.com/office/officeart/2005/8/layout/vList5"/>
    <dgm:cxn modelId="{A1EEF639-C9B9-460B-B202-D71741C75285}" type="presOf" srcId="{6FDE11A9-37F6-4929-85A4-90A16FFE33C0}" destId="{BF0436C8-059F-4D20-8FCB-63A1667633D4}" srcOrd="0" destOrd="1" presId="urn:microsoft.com/office/officeart/2005/8/layout/vList5"/>
    <dgm:cxn modelId="{E1F22E3A-D371-468E-962D-2A57CEF94326}" type="presOf" srcId="{A09A0BF6-E996-40AA-A1F0-FDD789028B62}" destId="{579D4EB3-4303-49CC-9CC3-EE1A765E9DE1}" srcOrd="0" destOrd="0" presId="urn:microsoft.com/office/officeart/2005/8/layout/vList5"/>
    <dgm:cxn modelId="{01FB7C40-06A4-40EF-AC33-046F8B6367E5}" type="presOf" srcId="{EE48F4A6-5A6C-4901-A748-DF96699B3E1F}" destId="{2E5F8052-FD69-4EC1-8CD3-E57E4718FD3A}" srcOrd="0" destOrd="1" presId="urn:microsoft.com/office/officeart/2005/8/layout/vList5"/>
    <dgm:cxn modelId="{9ED5F55C-CC6E-4296-8CDD-4F17592B5851}" srcId="{B940DE8C-BD0C-4D89-BF16-FABA26980BBC}" destId="{EE48F4A6-5A6C-4901-A748-DF96699B3E1F}" srcOrd="1" destOrd="0" parTransId="{B52C0C66-022A-4FC5-AA63-5614BC5CDC45}" sibTransId="{077FE153-D485-4ECF-9C4A-4B20F89AC0BC}"/>
    <dgm:cxn modelId="{00FB7A68-834E-41AF-B6C8-2C60BBA90A07}" type="presOf" srcId="{6B361CF0-F61A-4D12-83F4-A69EF00E4075}" destId="{64F9FC75-3E32-4A5A-822A-665DAEDFC852}" srcOrd="0" destOrd="3" presId="urn:microsoft.com/office/officeart/2005/8/layout/vList5"/>
    <dgm:cxn modelId="{D974926B-71F8-4212-ACA8-505009C0EEA2}" type="presOf" srcId="{6C934E84-8434-4F6F-9446-76B048574FC4}" destId="{64F9FC75-3E32-4A5A-822A-665DAEDFC852}" srcOrd="0" destOrd="1" presId="urn:microsoft.com/office/officeart/2005/8/layout/vList5"/>
    <dgm:cxn modelId="{80A47D6C-DF58-4109-802D-D8402598D8F5}" type="presOf" srcId="{21685049-04CC-4BBD-87B8-63A1F46F26C0}" destId="{64F9FC75-3E32-4A5A-822A-665DAEDFC852}" srcOrd="0" destOrd="2" presId="urn:microsoft.com/office/officeart/2005/8/layout/vList5"/>
    <dgm:cxn modelId="{1F701670-F439-4A41-93F5-344355741D71}" srcId="{B940DE8C-BD0C-4D89-BF16-FABA26980BBC}" destId="{AD2F3BFA-DC04-4157-9F64-465F86D4D8CE}" srcOrd="0" destOrd="0" parTransId="{6B47488C-0B8E-42A6-B674-B1C0159E8E3D}" sibTransId="{6F2560FB-3871-4221-B770-0BBC70EB641C}"/>
    <dgm:cxn modelId="{4E486750-6164-45BE-A3D6-32B521C96621}" srcId="{469746D7-E1E2-48B7-97EE-4E5409E3C07A}" destId="{A09A0BF6-E996-40AA-A1F0-FDD789028B62}" srcOrd="0" destOrd="0" parTransId="{E92E33ED-A28E-45D9-A7B1-72A4AA15C769}" sibTransId="{C9BA492C-95E7-4149-B025-9AA909FBACC8}"/>
    <dgm:cxn modelId="{8BA09573-EB8A-4663-8DDC-5EFA4EFA6250}" type="presOf" srcId="{469746D7-E1E2-48B7-97EE-4E5409E3C07A}" destId="{DC87A0CF-44F7-4E4C-BD0B-E2A58EA262F8}" srcOrd="0" destOrd="0" presId="urn:microsoft.com/office/officeart/2005/8/layout/vList5"/>
    <dgm:cxn modelId="{49349454-B8FF-4D59-8B3B-123EEBD6403D}" srcId="{A09A0BF6-E996-40AA-A1F0-FDD789028B62}" destId="{B9EB5903-5A1D-4263-8FD2-D7AC980D98FC}" srcOrd="3" destOrd="0" parTransId="{FA65F065-C65E-45C6-97EA-E757D581DF39}" sibTransId="{5F228B4A-ED3E-4896-991D-C7AD372A3CC5}"/>
    <dgm:cxn modelId="{E5599E5A-8B6F-453C-8E93-3E5AA3204EAE}" srcId="{0D64EC2B-45D1-45CE-A545-1B6B165328F5}" destId="{21685049-04CC-4BBD-87B8-63A1F46F26C0}" srcOrd="2" destOrd="0" parTransId="{8BBE69C1-B3F1-4D6E-B2DA-39BE44CD9EA7}" sibTransId="{46DC990C-7ABF-4B17-BB91-10F6F1B6D0D5}"/>
    <dgm:cxn modelId="{8AF80399-FD1F-48BF-B3B0-29FB35ED5EED}" srcId="{A09A0BF6-E996-40AA-A1F0-FDD789028B62}" destId="{BE190575-D235-4D1B-8B1E-DB182C0513CF}" srcOrd="2" destOrd="0" parTransId="{83E6A3EF-1426-442C-BD9C-4E8E3D09D7AF}" sibTransId="{98EB1C5B-965D-4BBD-A96E-5E910C13AB78}"/>
    <dgm:cxn modelId="{35A57AAB-A5F3-47DE-AF84-0F11078C65AF}" type="presOf" srcId="{2F449628-360F-41B8-A526-8EEE8072423B}" destId="{64F9FC75-3E32-4A5A-822A-665DAEDFC852}" srcOrd="0" destOrd="0" presId="urn:microsoft.com/office/officeart/2005/8/layout/vList5"/>
    <dgm:cxn modelId="{798593AB-AEA8-4DA8-BB1D-AA1F01D0D7E8}" type="presOf" srcId="{AD2F3BFA-DC04-4157-9F64-465F86D4D8CE}" destId="{2E5F8052-FD69-4EC1-8CD3-E57E4718FD3A}" srcOrd="0" destOrd="0" presId="urn:microsoft.com/office/officeart/2005/8/layout/vList5"/>
    <dgm:cxn modelId="{041260AC-021B-4C89-A794-6148DF270AFD}" srcId="{469746D7-E1E2-48B7-97EE-4E5409E3C07A}" destId="{B940DE8C-BD0C-4D89-BF16-FABA26980BBC}" srcOrd="2" destOrd="0" parTransId="{00AE925C-EDC2-409F-B897-EE699B815CD4}" sibTransId="{DE3BD710-2E82-4B8C-9BA1-7BC54C69E666}"/>
    <dgm:cxn modelId="{EA4626B7-B45C-42F3-B3BE-FD143A0910D6}" srcId="{A09A0BF6-E996-40AA-A1F0-FDD789028B62}" destId="{6FDE11A9-37F6-4929-85A4-90A16FFE33C0}" srcOrd="1" destOrd="0" parTransId="{2EFF75F8-B4AB-4531-B475-B1228FC5F600}" sibTransId="{F446F7B5-2342-467F-A772-4C49C109E086}"/>
    <dgm:cxn modelId="{28DF68C1-0392-4FFE-91CF-E6C949DAB69F}" type="presOf" srcId="{B940DE8C-BD0C-4D89-BF16-FABA26980BBC}" destId="{F41D24EC-4AD3-4035-8290-BFADFAB58CCB}" srcOrd="0" destOrd="0" presId="urn:microsoft.com/office/officeart/2005/8/layout/vList5"/>
    <dgm:cxn modelId="{C1A9D5C9-C319-4B84-8AB3-1A40C9CDC33F}" type="presOf" srcId="{E06C9971-92C6-482A-9CB7-87E79CFCB3F1}" destId="{BF0436C8-059F-4D20-8FCB-63A1667633D4}" srcOrd="0" destOrd="0" presId="urn:microsoft.com/office/officeart/2005/8/layout/vList5"/>
    <dgm:cxn modelId="{590931CF-64DA-494C-A534-653167B6262A}" type="presOf" srcId="{B96E0AED-3C5B-4DFA-9FB6-31CF5C8F6DE3}" destId="{2E5F8052-FD69-4EC1-8CD3-E57E4718FD3A}" srcOrd="0" destOrd="2" presId="urn:microsoft.com/office/officeart/2005/8/layout/vList5"/>
    <dgm:cxn modelId="{ADE7F3E4-36F7-4B92-B0BB-084084BD0907}" srcId="{A09A0BF6-E996-40AA-A1F0-FDD789028B62}" destId="{3B645BE5-3886-44AE-9E4F-F35C5307F9D2}" srcOrd="4" destOrd="0" parTransId="{7942160D-89CC-4221-A08A-3831A7FCC8BF}" sibTransId="{A4D8E218-9B93-4653-897F-9CD650E52FF7}"/>
    <dgm:cxn modelId="{D8D810E7-6F79-43A9-83BD-B97A171A15F9}" srcId="{0D64EC2B-45D1-45CE-A545-1B6B165328F5}" destId="{96E6D372-AB9A-4F09-AFEE-97E1EC6FD090}" srcOrd="4" destOrd="0" parTransId="{403C4A54-C809-4B46-BB66-D6B718184482}" sibTransId="{A1BD8756-7B1E-4464-BEFB-927D872FD073}"/>
    <dgm:cxn modelId="{77637BEA-8BE4-47A7-A32E-EFCD13FD343F}" type="presOf" srcId="{0D64EC2B-45D1-45CE-A545-1B6B165328F5}" destId="{00C4D2F4-6D9F-4920-8D88-E7ACAF937FB6}" srcOrd="0" destOrd="0" presId="urn:microsoft.com/office/officeart/2005/8/layout/vList5"/>
    <dgm:cxn modelId="{58D4C3EB-4EEB-40BB-9ED9-8D618408A8F3}" srcId="{0D64EC2B-45D1-45CE-A545-1B6B165328F5}" destId="{6B361CF0-F61A-4D12-83F4-A69EF00E4075}" srcOrd="3" destOrd="0" parTransId="{EEBEAF08-A8A6-407E-85F3-DA895FD7240A}" sibTransId="{3B9C0CEF-E7DD-4C75-8DC5-D68FA59B02CF}"/>
    <dgm:cxn modelId="{BA3601EE-05BA-4BBF-A6DF-A373B79CD535}" srcId="{0D64EC2B-45D1-45CE-A545-1B6B165328F5}" destId="{2F449628-360F-41B8-A526-8EEE8072423B}" srcOrd="0" destOrd="0" parTransId="{F5FF1FB6-27C7-41BD-A568-FEF2FCFF047A}" sibTransId="{A9DC0FFE-6C99-4017-880D-54A517CF6E67}"/>
    <dgm:cxn modelId="{2E7FCEEE-A6DE-4D5B-B708-521DED4EC60B}" srcId="{B940DE8C-BD0C-4D89-BF16-FABA26980BBC}" destId="{B96E0AED-3C5B-4DFA-9FB6-31CF5C8F6DE3}" srcOrd="2" destOrd="0" parTransId="{4EDDC856-4A16-4151-BE5E-0620C1844762}" sibTransId="{AB73701B-DA72-4C6C-A3D6-53E006ACDD9A}"/>
    <dgm:cxn modelId="{79F253F0-C3FE-4018-BF8E-B7B9EEDCF6CB}" srcId="{0D64EC2B-45D1-45CE-A545-1B6B165328F5}" destId="{6C934E84-8434-4F6F-9446-76B048574FC4}" srcOrd="1" destOrd="0" parTransId="{83AE0921-2E3F-4A99-AE3D-EF30471BBB56}" sibTransId="{C4CE01B2-2A69-40C8-8069-402E87034B69}"/>
    <dgm:cxn modelId="{78AD4BF6-5FA7-4A94-BD15-324FC7A16314}" srcId="{A09A0BF6-E996-40AA-A1F0-FDD789028B62}" destId="{E06C9971-92C6-482A-9CB7-87E79CFCB3F1}" srcOrd="0" destOrd="0" parTransId="{760D79EC-8A0C-4BCA-9EF9-37F54C322018}" sibTransId="{2BFF3AA2-638C-48DC-A9A8-0568B7D33AA0}"/>
    <dgm:cxn modelId="{363F55F9-7F0C-494E-9235-D339F4D07EAA}" type="presOf" srcId="{3B645BE5-3886-44AE-9E4F-F35C5307F9D2}" destId="{BF0436C8-059F-4D20-8FCB-63A1667633D4}" srcOrd="0" destOrd="4" presId="urn:microsoft.com/office/officeart/2005/8/layout/vList5"/>
    <dgm:cxn modelId="{3E3C68FB-4300-409E-ABE2-E053FD81B6AC}" srcId="{469746D7-E1E2-48B7-97EE-4E5409E3C07A}" destId="{0D64EC2B-45D1-45CE-A545-1B6B165328F5}" srcOrd="1" destOrd="0" parTransId="{D10D3FEA-2836-40D4-B5FE-01CA46625816}" sibTransId="{FA494A58-3141-447D-BE75-0C91EAE4487C}"/>
    <dgm:cxn modelId="{92400CDF-3901-4B73-B5E4-3CBD027AF575}" type="presParOf" srcId="{DC87A0CF-44F7-4E4C-BD0B-E2A58EA262F8}" destId="{1B59C53A-F742-4911-A15C-F798ACA8C7A3}" srcOrd="0" destOrd="0" presId="urn:microsoft.com/office/officeart/2005/8/layout/vList5"/>
    <dgm:cxn modelId="{C2A30802-D32A-4FB7-913F-A141327C75A8}" type="presParOf" srcId="{1B59C53A-F742-4911-A15C-F798ACA8C7A3}" destId="{579D4EB3-4303-49CC-9CC3-EE1A765E9DE1}" srcOrd="0" destOrd="0" presId="urn:microsoft.com/office/officeart/2005/8/layout/vList5"/>
    <dgm:cxn modelId="{049243E1-EDC5-4C49-AD91-E3BF994F29C4}" type="presParOf" srcId="{1B59C53A-F742-4911-A15C-F798ACA8C7A3}" destId="{BF0436C8-059F-4D20-8FCB-63A1667633D4}" srcOrd="1" destOrd="0" presId="urn:microsoft.com/office/officeart/2005/8/layout/vList5"/>
    <dgm:cxn modelId="{04D1D836-D462-4A56-B799-D0F48EF46009}" type="presParOf" srcId="{DC87A0CF-44F7-4E4C-BD0B-E2A58EA262F8}" destId="{6B256995-0810-4BD8-8182-FCB48179EA94}" srcOrd="1" destOrd="0" presId="urn:microsoft.com/office/officeart/2005/8/layout/vList5"/>
    <dgm:cxn modelId="{BA52D769-5230-4113-AE0A-70E901079030}" type="presParOf" srcId="{DC87A0CF-44F7-4E4C-BD0B-E2A58EA262F8}" destId="{849175DF-A1DA-4946-8A28-02096AA7C4E7}" srcOrd="2" destOrd="0" presId="urn:microsoft.com/office/officeart/2005/8/layout/vList5"/>
    <dgm:cxn modelId="{CDE7709F-A171-4398-A5DD-26CB5B95E9F5}" type="presParOf" srcId="{849175DF-A1DA-4946-8A28-02096AA7C4E7}" destId="{00C4D2F4-6D9F-4920-8D88-E7ACAF937FB6}" srcOrd="0" destOrd="0" presId="urn:microsoft.com/office/officeart/2005/8/layout/vList5"/>
    <dgm:cxn modelId="{D3570CD2-8B78-4540-BB0B-01169944A757}" type="presParOf" srcId="{849175DF-A1DA-4946-8A28-02096AA7C4E7}" destId="{64F9FC75-3E32-4A5A-822A-665DAEDFC852}" srcOrd="1" destOrd="0" presId="urn:microsoft.com/office/officeart/2005/8/layout/vList5"/>
    <dgm:cxn modelId="{34F1E823-B7B8-4EAD-BEA3-4AC7F093F5B9}" type="presParOf" srcId="{DC87A0CF-44F7-4E4C-BD0B-E2A58EA262F8}" destId="{27679D57-B4E5-427E-A69B-B1012736DBDE}" srcOrd="3" destOrd="0" presId="urn:microsoft.com/office/officeart/2005/8/layout/vList5"/>
    <dgm:cxn modelId="{BF12F6E2-F53C-474B-B3B2-B33C94F888CF}" type="presParOf" srcId="{DC87A0CF-44F7-4E4C-BD0B-E2A58EA262F8}" destId="{9736F3A8-AB10-4AAD-84C0-7F74B53819E3}" srcOrd="4" destOrd="0" presId="urn:microsoft.com/office/officeart/2005/8/layout/vList5"/>
    <dgm:cxn modelId="{B19F5150-7C01-448C-A2F5-E420B283997A}" type="presParOf" srcId="{9736F3A8-AB10-4AAD-84C0-7F74B53819E3}" destId="{F41D24EC-4AD3-4035-8290-BFADFAB58CCB}" srcOrd="0" destOrd="0" presId="urn:microsoft.com/office/officeart/2005/8/layout/vList5"/>
    <dgm:cxn modelId="{F4D4B460-9D6B-407F-8D61-CDCC85FFCB54}" type="presParOf" srcId="{9736F3A8-AB10-4AAD-84C0-7F74B53819E3}" destId="{2E5F8052-FD69-4EC1-8CD3-E57E4718FD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9746D7-E1E2-48B7-97EE-4E5409E3C07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9A0BF6-E996-40AA-A1F0-FDD789028B62}">
      <dgm:prSet phldrT="[Text]" custT="1"/>
      <dgm:spPr>
        <a:solidFill>
          <a:srgbClr val="00A8B4"/>
        </a:solidFill>
      </dgm:spPr>
      <dgm:t>
        <a:bodyPr/>
        <a:lstStyle/>
        <a:p>
          <a:pPr>
            <a:lnSpc>
              <a:spcPct val="100000"/>
            </a:lnSpc>
          </a:pPr>
          <a:r>
            <a:rPr lang="sv-SE" sz="2400" dirty="0" err="1">
              <a:solidFill>
                <a:schemeClr val="bg1"/>
              </a:solidFill>
            </a:rPr>
            <a:t>SoL</a:t>
          </a:r>
          <a:br>
            <a:rPr lang="sv-SE" sz="2400" dirty="0">
              <a:solidFill>
                <a:schemeClr val="bg1"/>
              </a:solidFill>
            </a:rPr>
          </a:br>
          <a:r>
            <a:rPr lang="sv-SE" sz="1600" dirty="0">
              <a:solidFill>
                <a:schemeClr val="bg1"/>
              </a:solidFill>
            </a:rPr>
            <a:t>Socialtjänstlagen</a:t>
          </a:r>
        </a:p>
      </dgm:t>
    </dgm:pt>
    <dgm:pt modelId="{E92E33ED-A28E-45D9-A7B1-72A4AA15C769}" type="parTrans" cxnId="{4E486750-6164-45BE-A3D6-32B521C96621}">
      <dgm:prSet/>
      <dgm:spPr/>
      <dgm:t>
        <a:bodyPr/>
        <a:lstStyle/>
        <a:p>
          <a:endParaRPr lang="sv-SE"/>
        </a:p>
      </dgm:t>
    </dgm:pt>
    <dgm:pt modelId="{C9BA492C-95E7-4149-B025-9AA909FBACC8}" type="sibTrans" cxnId="{4E486750-6164-45BE-A3D6-32B521C96621}">
      <dgm:prSet/>
      <dgm:spPr/>
      <dgm:t>
        <a:bodyPr/>
        <a:lstStyle/>
        <a:p>
          <a:endParaRPr lang="sv-SE"/>
        </a:p>
      </dgm:t>
    </dgm:pt>
    <dgm:pt modelId="{E06C9971-92C6-482A-9CB7-87E79CFCB3F1}">
      <dgm:prSet phldrT="[Text]" custT="1"/>
      <dgm:spPr>
        <a:solidFill>
          <a:srgbClr val="D1D4DB"/>
        </a:solidFill>
      </dgm:spPr>
      <dgm:t>
        <a:bodyPr/>
        <a:lstStyle/>
        <a:p>
          <a:r>
            <a:rPr lang="sv-SE" sz="1200" dirty="0">
              <a:solidFill>
                <a:schemeClr val="tx2"/>
              </a:solidFill>
            </a:rPr>
            <a:t>Hemtjänst</a:t>
          </a:r>
          <a:endParaRPr lang="sv-SE" sz="1200" dirty="0"/>
        </a:p>
      </dgm:t>
    </dgm:pt>
    <dgm:pt modelId="{760D79EC-8A0C-4BCA-9EF9-37F54C322018}" type="parTrans" cxnId="{78AD4BF6-5FA7-4A94-BD15-324FC7A16314}">
      <dgm:prSet/>
      <dgm:spPr/>
      <dgm:t>
        <a:bodyPr/>
        <a:lstStyle/>
        <a:p>
          <a:endParaRPr lang="sv-SE"/>
        </a:p>
      </dgm:t>
    </dgm:pt>
    <dgm:pt modelId="{2BFF3AA2-638C-48DC-A9A8-0568B7D33AA0}" type="sibTrans" cxnId="{78AD4BF6-5FA7-4A94-BD15-324FC7A16314}">
      <dgm:prSet/>
      <dgm:spPr/>
      <dgm:t>
        <a:bodyPr/>
        <a:lstStyle/>
        <a:p>
          <a:endParaRPr lang="sv-SE"/>
        </a:p>
      </dgm:t>
    </dgm:pt>
    <dgm:pt modelId="{0D64EC2B-45D1-45CE-A545-1B6B165328F5}">
      <dgm:prSet phldrT="[Text]" custT="1"/>
      <dgm:spPr>
        <a:solidFill>
          <a:srgbClr val="00A8B4"/>
        </a:solidFill>
      </dgm:spPr>
      <dgm:t>
        <a:bodyPr/>
        <a:lstStyle/>
        <a:p>
          <a:r>
            <a:rPr lang="sv-SE" sz="2400" dirty="0">
              <a:solidFill>
                <a:schemeClr val="bg1"/>
              </a:solidFill>
            </a:rPr>
            <a:t>LSS</a:t>
          </a:r>
          <a:br>
            <a:rPr lang="sv-SE" sz="1400" dirty="0">
              <a:solidFill>
                <a:schemeClr val="bg1"/>
              </a:solidFill>
            </a:rPr>
          </a:br>
          <a:r>
            <a:rPr lang="sv-SE" sz="1600" dirty="0">
              <a:solidFill>
                <a:schemeClr val="bg1"/>
              </a:solidFill>
            </a:rPr>
            <a:t>Lagen om stöd och service för vissa funktionshindrade</a:t>
          </a:r>
        </a:p>
      </dgm:t>
    </dgm:pt>
    <dgm:pt modelId="{D10D3FEA-2836-40D4-B5FE-01CA46625816}" type="parTrans" cxnId="{3E3C68FB-4300-409E-ABE2-E053FD81B6AC}">
      <dgm:prSet/>
      <dgm:spPr/>
      <dgm:t>
        <a:bodyPr/>
        <a:lstStyle/>
        <a:p>
          <a:endParaRPr lang="sv-SE"/>
        </a:p>
      </dgm:t>
    </dgm:pt>
    <dgm:pt modelId="{FA494A58-3141-447D-BE75-0C91EAE4487C}" type="sibTrans" cxnId="{3E3C68FB-4300-409E-ABE2-E053FD81B6AC}">
      <dgm:prSet/>
      <dgm:spPr/>
      <dgm:t>
        <a:bodyPr/>
        <a:lstStyle/>
        <a:p>
          <a:endParaRPr lang="sv-SE"/>
        </a:p>
      </dgm:t>
    </dgm:pt>
    <dgm:pt modelId="{2F449628-360F-41B8-A526-8EEE8072423B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Gruppbostad och servicebostad</a:t>
          </a:r>
          <a:endParaRPr lang="sv-SE" sz="1200" dirty="0"/>
        </a:p>
      </dgm:t>
    </dgm:pt>
    <dgm:pt modelId="{F5FF1FB6-27C7-41BD-A568-FEF2FCFF047A}" type="parTrans" cxnId="{BA3601EE-05BA-4BBF-A6DF-A373B79CD535}">
      <dgm:prSet/>
      <dgm:spPr/>
      <dgm:t>
        <a:bodyPr/>
        <a:lstStyle/>
        <a:p>
          <a:endParaRPr lang="sv-SE"/>
        </a:p>
      </dgm:t>
    </dgm:pt>
    <dgm:pt modelId="{A9DC0FFE-6C99-4017-880D-54A517CF6E67}" type="sibTrans" cxnId="{BA3601EE-05BA-4BBF-A6DF-A373B79CD535}">
      <dgm:prSet/>
      <dgm:spPr/>
      <dgm:t>
        <a:bodyPr/>
        <a:lstStyle/>
        <a:p>
          <a:endParaRPr lang="sv-SE"/>
        </a:p>
      </dgm:t>
    </dgm:pt>
    <dgm:pt modelId="{B940DE8C-BD0C-4D89-BF16-FABA26980BBC}">
      <dgm:prSet phldrT="[Text]" custT="1"/>
      <dgm:spPr>
        <a:solidFill>
          <a:srgbClr val="00A8B4"/>
        </a:solidFill>
      </dgm:spPr>
      <dgm:t>
        <a:bodyPr/>
        <a:lstStyle/>
        <a:p>
          <a:r>
            <a:rPr lang="sv-SE" sz="2400" dirty="0"/>
            <a:t>HSL</a:t>
          </a:r>
          <a:br>
            <a:rPr lang="sv-SE" sz="2400" dirty="0"/>
          </a:br>
          <a:r>
            <a:rPr lang="sv-SE" sz="1600" dirty="0"/>
            <a:t>Hälso- och sjukvårdslagen</a:t>
          </a:r>
        </a:p>
      </dgm:t>
    </dgm:pt>
    <dgm:pt modelId="{00AE925C-EDC2-409F-B897-EE699B815CD4}" type="parTrans" cxnId="{041260AC-021B-4C89-A794-6148DF270AFD}">
      <dgm:prSet/>
      <dgm:spPr/>
      <dgm:t>
        <a:bodyPr/>
        <a:lstStyle/>
        <a:p>
          <a:endParaRPr lang="sv-SE"/>
        </a:p>
      </dgm:t>
    </dgm:pt>
    <dgm:pt modelId="{DE3BD710-2E82-4B8C-9BA1-7BC54C69E666}" type="sibTrans" cxnId="{041260AC-021B-4C89-A794-6148DF270AFD}">
      <dgm:prSet/>
      <dgm:spPr/>
      <dgm:t>
        <a:bodyPr/>
        <a:lstStyle/>
        <a:p>
          <a:endParaRPr lang="sv-SE"/>
        </a:p>
      </dgm:t>
    </dgm:pt>
    <dgm:pt modelId="{AD2F3BFA-DC04-4157-9F64-465F86D4D8CE}">
      <dgm:prSet phldrT="[Text]" custT="1"/>
      <dgm:spPr/>
      <dgm:t>
        <a:bodyPr/>
        <a:lstStyle/>
        <a:p>
          <a:r>
            <a:rPr lang="sv-SE" sz="1200" i="0" dirty="0">
              <a:solidFill>
                <a:schemeClr val="tx2"/>
              </a:solidFill>
            </a:rPr>
            <a:t>Hemsjukvård i ordinärt boende</a:t>
          </a:r>
          <a:endParaRPr lang="sv-SE" sz="1200" i="0" dirty="0"/>
        </a:p>
      </dgm:t>
    </dgm:pt>
    <dgm:pt modelId="{6B47488C-0B8E-42A6-B674-B1C0159E8E3D}" type="parTrans" cxnId="{1F701670-F439-4A41-93F5-344355741D71}">
      <dgm:prSet/>
      <dgm:spPr/>
      <dgm:t>
        <a:bodyPr/>
        <a:lstStyle/>
        <a:p>
          <a:endParaRPr lang="sv-SE"/>
        </a:p>
      </dgm:t>
    </dgm:pt>
    <dgm:pt modelId="{6F2560FB-3871-4221-B770-0BBC70EB641C}" type="sibTrans" cxnId="{1F701670-F439-4A41-93F5-344355741D71}">
      <dgm:prSet/>
      <dgm:spPr/>
      <dgm:t>
        <a:bodyPr/>
        <a:lstStyle/>
        <a:p>
          <a:endParaRPr lang="sv-SE"/>
        </a:p>
      </dgm:t>
    </dgm:pt>
    <dgm:pt modelId="{3B645BE5-3886-44AE-9E4F-F35C5307F9D2}">
      <dgm:prSet phldrT="[Text]" custT="1"/>
      <dgm:spPr>
        <a:solidFill>
          <a:srgbClr val="D1D4DB"/>
        </a:solidFill>
      </dgm:spPr>
      <dgm:t>
        <a:bodyPr/>
        <a:lstStyle/>
        <a:p>
          <a:r>
            <a:rPr lang="sv-SE" sz="1200" dirty="0">
              <a:solidFill>
                <a:schemeClr val="tx2"/>
              </a:solidFill>
            </a:rPr>
            <a:t>Gruppboende och serviceboende</a:t>
          </a:r>
          <a:endParaRPr lang="sv-SE" sz="1200" dirty="0"/>
        </a:p>
      </dgm:t>
    </dgm:pt>
    <dgm:pt modelId="{7942160D-89CC-4221-A08A-3831A7FCC8BF}" type="parTrans" cxnId="{ADE7F3E4-36F7-4B92-B0BB-084084BD0907}">
      <dgm:prSet/>
      <dgm:spPr/>
      <dgm:t>
        <a:bodyPr/>
        <a:lstStyle/>
        <a:p>
          <a:endParaRPr lang="sv-SE"/>
        </a:p>
      </dgm:t>
    </dgm:pt>
    <dgm:pt modelId="{A4D8E218-9B93-4653-897F-9CD650E52FF7}" type="sibTrans" cxnId="{ADE7F3E4-36F7-4B92-B0BB-084084BD0907}">
      <dgm:prSet/>
      <dgm:spPr/>
      <dgm:t>
        <a:bodyPr/>
        <a:lstStyle/>
        <a:p>
          <a:endParaRPr lang="sv-SE"/>
        </a:p>
      </dgm:t>
    </dgm:pt>
    <dgm:pt modelId="{96E6D372-AB9A-4F09-AFEE-97E1EC6FD090}">
      <dgm:prSet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Korttidsvistelse barn och ungdomar och daglig verksamhet</a:t>
          </a:r>
          <a:endParaRPr lang="sv-SE" sz="1200" dirty="0"/>
        </a:p>
      </dgm:t>
    </dgm:pt>
    <dgm:pt modelId="{403C4A54-C809-4B46-BB66-D6B718184482}" type="parTrans" cxnId="{D8D810E7-6F79-43A9-83BD-B97A171A15F9}">
      <dgm:prSet/>
      <dgm:spPr/>
      <dgm:t>
        <a:bodyPr/>
        <a:lstStyle/>
        <a:p>
          <a:endParaRPr lang="sv-SE"/>
        </a:p>
      </dgm:t>
    </dgm:pt>
    <dgm:pt modelId="{A1BD8756-7B1E-4464-BEFB-927D872FD073}" type="sibTrans" cxnId="{D8D810E7-6F79-43A9-83BD-B97A171A15F9}">
      <dgm:prSet/>
      <dgm:spPr/>
      <dgm:t>
        <a:bodyPr/>
        <a:lstStyle/>
        <a:p>
          <a:endParaRPr lang="sv-SE"/>
        </a:p>
      </dgm:t>
    </dgm:pt>
    <dgm:pt modelId="{087790D0-CBAC-4025-B699-D821450F1C0E}">
      <dgm:prSet phldrT="[Text]" custT="1"/>
      <dgm:spPr>
        <a:solidFill>
          <a:srgbClr val="D1D4DB"/>
        </a:solidFill>
      </dgm:spPr>
      <dgm:t>
        <a:bodyPr/>
        <a:lstStyle/>
        <a:p>
          <a:r>
            <a:rPr lang="sv-SE" sz="1200" dirty="0">
              <a:solidFill>
                <a:schemeClr val="tx2"/>
              </a:solidFill>
            </a:rPr>
            <a:t>Vård- och omsorgsboende inkl. korttidsvistelse</a:t>
          </a:r>
          <a:endParaRPr lang="sv-SE" sz="1200" dirty="0"/>
        </a:p>
      </dgm:t>
    </dgm:pt>
    <dgm:pt modelId="{E219724F-87FE-4789-9FF4-B27AF0FB61EA}" type="parTrans" cxnId="{09343FE5-7B60-4EE6-AE46-C241555D1406}">
      <dgm:prSet/>
      <dgm:spPr/>
    </dgm:pt>
    <dgm:pt modelId="{77057F0B-6C16-4B3F-818B-E51B44E3428E}" type="sibTrans" cxnId="{09343FE5-7B60-4EE6-AE46-C241555D1406}">
      <dgm:prSet/>
      <dgm:spPr/>
    </dgm:pt>
    <dgm:pt modelId="{08458C33-57B4-496C-A024-8BAB0B3C43C6}">
      <dgm:prSet phldrT="[Text]" custT="1"/>
      <dgm:spPr>
        <a:solidFill>
          <a:srgbClr val="D1D4DB"/>
        </a:solidFill>
      </dgm:spPr>
      <dgm:t>
        <a:bodyPr/>
        <a:lstStyle/>
        <a:p>
          <a:r>
            <a:rPr lang="sv-SE" sz="1200" dirty="0">
              <a:solidFill>
                <a:schemeClr val="tx2"/>
              </a:solidFill>
            </a:rPr>
            <a:t>Dagverksamhet</a:t>
          </a:r>
          <a:endParaRPr lang="sv-SE" sz="1200" dirty="0"/>
        </a:p>
      </dgm:t>
    </dgm:pt>
    <dgm:pt modelId="{015768CD-655E-4BFA-A205-39FBC578C806}" type="parTrans" cxnId="{8FAE7555-1E20-4480-BE32-C752EAA03D90}">
      <dgm:prSet/>
      <dgm:spPr/>
    </dgm:pt>
    <dgm:pt modelId="{E08088FD-302B-425D-84ED-61BA1941523A}" type="sibTrans" cxnId="{8FAE7555-1E20-4480-BE32-C752EAA03D90}">
      <dgm:prSet/>
      <dgm:spPr/>
    </dgm:pt>
    <dgm:pt modelId="{8F902DC4-982F-4AC2-800C-F18FB0C55464}">
      <dgm:prSet phldrT="[Text]" custT="1"/>
      <dgm:spPr>
        <a:solidFill>
          <a:srgbClr val="D1D4DB"/>
        </a:solidFill>
      </dgm:spPr>
      <dgm:t>
        <a:bodyPr/>
        <a:lstStyle/>
        <a:p>
          <a:r>
            <a:rPr lang="sv-SE" sz="1200" dirty="0">
              <a:solidFill>
                <a:schemeClr val="tx2"/>
              </a:solidFill>
            </a:rPr>
            <a:t>Boendestöd/personligt stöd</a:t>
          </a:r>
          <a:endParaRPr lang="sv-SE" sz="1200" dirty="0"/>
        </a:p>
      </dgm:t>
    </dgm:pt>
    <dgm:pt modelId="{B8773229-AAF4-4DF7-A7ED-2FC6FE391F3A}" type="parTrans" cxnId="{1A6E9A28-08A2-4BEF-B267-99FFEC929EFB}">
      <dgm:prSet/>
      <dgm:spPr/>
    </dgm:pt>
    <dgm:pt modelId="{F8719F17-1FF9-4106-8143-1DF139715396}" type="sibTrans" cxnId="{1A6E9A28-08A2-4BEF-B267-99FFEC929EFB}">
      <dgm:prSet/>
      <dgm:spPr/>
    </dgm:pt>
    <dgm:pt modelId="{95C41BAD-84D5-4D30-8201-C737FB04E739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Personlig assistans</a:t>
          </a:r>
          <a:endParaRPr lang="sv-SE" sz="1200" dirty="0"/>
        </a:p>
      </dgm:t>
    </dgm:pt>
    <dgm:pt modelId="{8A6B0F49-ECDC-4806-B485-92AE929685A8}" type="parTrans" cxnId="{9EC6DE07-8857-4170-8643-454AF1EECA1E}">
      <dgm:prSet/>
      <dgm:spPr/>
    </dgm:pt>
    <dgm:pt modelId="{DCE6BACB-23ED-40F0-9675-9DEE16331E57}" type="sibTrans" cxnId="{9EC6DE07-8857-4170-8643-454AF1EECA1E}">
      <dgm:prSet/>
      <dgm:spPr/>
    </dgm:pt>
    <dgm:pt modelId="{FF6EBE7A-0B84-4A0A-9E8D-210A432B094F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Kontaktperson</a:t>
          </a:r>
          <a:endParaRPr lang="sv-SE" sz="1200" dirty="0"/>
        </a:p>
      </dgm:t>
    </dgm:pt>
    <dgm:pt modelId="{F9A275FD-611F-44D7-854E-EBB995283267}" type="parTrans" cxnId="{98C48081-908F-46A9-A9E1-830F8F7BED81}">
      <dgm:prSet/>
      <dgm:spPr/>
    </dgm:pt>
    <dgm:pt modelId="{4840C5EF-810C-46ED-8ACB-BE7C8B0F78C1}" type="sibTrans" cxnId="{98C48081-908F-46A9-A9E1-830F8F7BED81}">
      <dgm:prSet/>
      <dgm:spPr/>
    </dgm:pt>
    <dgm:pt modelId="{99B32693-2FAA-413C-9AB2-2277B3EBB2D6}">
      <dgm:prSet phldrT="[Text]" custT="1"/>
      <dgm:spPr/>
      <dgm:t>
        <a:bodyPr/>
        <a:lstStyle/>
        <a:p>
          <a:r>
            <a:rPr lang="sv-SE" sz="1200" dirty="0">
              <a:solidFill>
                <a:schemeClr val="tx2"/>
              </a:solidFill>
            </a:rPr>
            <a:t>Biståndsbeslut andra förvaltningar</a:t>
          </a:r>
          <a:endParaRPr lang="sv-SE" sz="1200" dirty="0"/>
        </a:p>
      </dgm:t>
    </dgm:pt>
    <dgm:pt modelId="{8C887E17-07AC-4ADB-B470-222D095BC5B4}" type="parTrans" cxnId="{FC1F5AF1-3344-4487-9812-0B792D478A19}">
      <dgm:prSet/>
      <dgm:spPr/>
    </dgm:pt>
    <dgm:pt modelId="{CAFFC2E9-0928-45E6-98F9-5149B7E8184B}" type="sibTrans" cxnId="{FC1F5AF1-3344-4487-9812-0B792D478A19}">
      <dgm:prSet/>
      <dgm:spPr/>
    </dgm:pt>
    <dgm:pt modelId="{ABD8FEE7-770C-4CBF-8CFB-604EF2953855}">
      <dgm:prSet phldrT="[Text]" custT="1"/>
      <dgm:spPr/>
      <dgm:t>
        <a:bodyPr/>
        <a:lstStyle/>
        <a:p>
          <a:r>
            <a:rPr lang="sv-SE" sz="1200" i="0" dirty="0">
              <a:solidFill>
                <a:schemeClr val="tx2"/>
              </a:solidFill>
            </a:rPr>
            <a:t>Vård- och omsorgsboende inkl. korttidsvistelse</a:t>
          </a:r>
          <a:endParaRPr lang="sv-SE" sz="1200" i="0" dirty="0"/>
        </a:p>
      </dgm:t>
    </dgm:pt>
    <dgm:pt modelId="{3C7A3CA9-097D-4A50-B2B0-7B06C858C603}" type="parTrans" cxnId="{0F7A3FFD-5EB9-4E39-8D19-95563EF6D18F}">
      <dgm:prSet/>
      <dgm:spPr/>
    </dgm:pt>
    <dgm:pt modelId="{291AE8D5-50E4-4AB1-BAC9-8AD1437989FD}" type="sibTrans" cxnId="{0F7A3FFD-5EB9-4E39-8D19-95563EF6D18F}">
      <dgm:prSet/>
      <dgm:spPr/>
    </dgm:pt>
    <dgm:pt modelId="{DD027857-A833-4F37-A7DD-E62E3E1B6F2D}">
      <dgm:prSet phldrT="[Text]" custT="1"/>
      <dgm:spPr/>
      <dgm:t>
        <a:bodyPr/>
        <a:lstStyle/>
        <a:p>
          <a:r>
            <a:rPr lang="sv-SE" sz="1200" i="0" dirty="0">
              <a:solidFill>
                <a:schemeClr val="tx2"/>
              </a:solidFill>
            </a:rPr>
            <a:t>Dagverksamhet</a:t>
          </a:r>
          <a:endParaRPr lang="sv-SE" sz="1200" i="0" dirty="0"/>
        </a:p>
      </dgm:t>
    </dgm:pt>
    <dgm:pt modelId="{D2E374C1-8BBC-4B99-A99C-9C5F16F90D75}" type="parTrans" cxnId="{F241481D-560A-4B48-AB4E-71F263D64DF6}">
      <dgm:prSet/>
      <dgm:spPr/>
    </dgm:pt>
    <dgm:pt modelId="{59D019E2-540B-4C9C-B53F-2A4D6CC903C9}" type="sibTrans" cxnId="{F241481D-560A-4B48-AB4E-71F263D64DF6}">
      <dgm:prSet/>
      <dgm:spPr/>
    </dgm:pt>
    <dgm:pt modelId="{DC87A0CF-44F7-4E4C-BD0B-E2A58EA262F8}" type="pres">
      <dgm:prSet presAssocID="{469746D7-E1E2-48B7-97EE-4E5409E3C07A}" presName="Name0" presStyleCnt="0">
        <dgm:presLayoutVars>
          <dgm:dir/>
          <dgm:animLvl val="lvl"/>
          <dgm:resizeHandles val="exact"/>
        </dgm:presLayoutVars>
      </dgm:prSet>
      <dgm:spPr/>
    </dgm:pt>
    <dgm:pt modelId="{1B59C53A-F742-4911-A15C-F798ACA8C7A3}" type="pres">
      <dgm:prSet presAssocID="{A09A0BF6-E996-40AA-A1F0-FDD789028B62}" presName="linNode" presStyleCnt="0"/>
      <dgm:spPr/>
    </dgm:pt>
    <dgm:pt modelId="{579D4EB3-4303-49CC-9CC3-EE1A765E9DE1}" type="pres">
      <dgm:prSet presAssocID="{A09A0BF6-E996-40AA-A1F0-FDD789028B62}" presName="parentText" presStyleLbl="node1" presStyleIdx="0" presStyleCnt="3" custScaleX="80160">
        <dgm:presLayoutVars>
          <dgm:chMax val="1"/>
          <dgm:bulletEnabled val="1"/>
        </dgm:presLayoutVars>
      </dgm:prSet>
      <dgm:spPr/>
    </dgm:pt>
    <dgm:pt modelId="{BF0436C8-059F-4D20-8FCB-63A1667633D4}" type="pres">
      <dgm:prSet presAssocID="{A09A0BF6-E996-40AA-A1F0-FDD789028B62}" presName="descendantText" presStyleLbl="alignAccFollowNode1" presStyleIdx="0" presStyleCnt="3" custScaleX="111270" custLinFactNeighborX="19799" custLinFactNeighborY="-462">
        <dgm:presLayoutVars>
          <dgm:bulletEnabled val="1"/>
        </dgm:presLayoutVars>
      </dgm:prSet>
      <dgm:spPr/>
    </dgm:pt>
    <dgm:pt modelId="{6B256995-0810-4BD8-8182-FCB48179EA94}" type="pres">
      <dgm:prSet presAssocID="{C9BA492C-95E7-4149-B025-9AA909FBACC8}" presName="sp" presStyleCnt="0"/>
      <dgm:spPr/>
    </dgm:pt>
    <dgm:pt modelId="{849175DF-A1DA-4946-8A28-02096AA7C4E7}" type="pres">
      <dgm:prSet presAssocID="{0D64EC2B-45D1-45CE-A545-1B6B165328F5}" presName="linNode" presStyleCnt="0"/>
      <dgm:spPr/>
    </dgm:pt>
    <dgm:pt modelId="{00C4D2F4-6D9F-4920-8D88-E7ACAF937FB6}" type="pres">
      <dgm:prSet presAssocID="{0D64EC2B-45D1-45CE-A545-1B6B165328F5}" presName="parentText" presStyleLbl="node1" presStyleIdx="1" presStyleCnt="3" custScaleX="97412">
        <dgm:presLayoutVars>
          <dgm:chMax val="1"/>
          <dgm:bulletEnabled val="1"/>
        </dgm:presLayoutVars>
      </dgm:prSet>
      <dgm:spPr/>
    </dgm:pt>
    <dgm:pt modelId="{64F9FC75-3E32-4A5A-822A-665DAEDFC852}" type="pres">
      <dgm:prSet presAssocID="{0D64EC2B-45D1-45CE-A545-1B6B165328F5}" presName="descendantText" presStyleLbl="alignAccFollowNode1" presStyleIdx="1" presStyleCnt="3" custScaleX="138815">
        <dgm:presLayoutVars>
          <dgm:bulletEnabled val="1"/>
        </dgm:presLayoutVars>
      </dgm:prSet>
      <dgm:spPr/>
    </dgm:pt>
    <dgm:pt modelId="{27679D57-B4E5-427E-A69B-B1012736DBDE}" type="pres">
      <dgm:prSet presAssocID="{FA494A58-3141-447D-BE75-0C91EAE4487C}" presName="sp" presStyleCnt="0"/>
      <dgm:spPr/>
    </dgm:pt>
    <dgm:pt modelId="{9736F3A8-AB10-4AAD-84C0-7F74B53819E3}" type="pres">
      <dgm:prSet presAssocID="{B940DE8C-BD0C-4D89-BF16-FABA26980BBC}" presName="linNode" presStyleCnt="0"/>
      <dgm:spPr/>
    </dgm:pt>
    <dgm:pt modelId="{F41D24EC-4AD3-4035-8290-BFADFAB58CCB}" type="pres">
      <dgm:prSet presAssocID="{B940DE8C-BD0C-4D89-BF16-FABA26980BBC}" presName="parentText" presStyleLbl="node1" presStyleIdx="2" presStyleCnt="3" custScaleX="87685">
        <dgm:presLayoutVars>
          <dgm:chMax val="1"/>
          <dgm:bulletEnabled val="1"/>
        </dgm:presLayoutVars>
      </dgm:prSet>
      <dgm:spPr/>
    </dgm:pt>
    <dgm:pt modelId="{2E5F8052-FD69-4EC1-8CD3-E57E4718FD3A}" type="pres">
      <dgm:prSet presAssocID="{B940DE8C-BD0C-4D89-BF16-FABA26980BBC}" presName="descendantText" presStyleLbl="alignAccFollowNode1" presStyleIdx="2" presStyleCnt="3" custScaleX="123187">
        <dgm:presLayoutVars>
          <dgm:bulletEnabled val="1"/>
        </dgm:presLayoutVars>
      </dgm:prSet>
      <dgm:spPr/>
    </dgm:pt>
  </dgm:ptLst>
  <dgm:cxnLst>
    <dgm:cxn modelId="{D587E302-A488-4FCF-81BE-6714CCA5ADB0}" type="presOf" srcId="{3B645BE5-3886-44AE-9E4F-F35C5307F9D2}" destId="{BF0436C8-059F-4D20-8FCB-63A1667633D4}" srcOrd="0" destOrd="4" presId="urn:microsoft.com/office/officeart/2005/8/layout/vList5"/>
    <dgm:cxn modelId="{9EC6DE07-8857-4170-8643-454AF1EECA1E}" srcId="{0D64EC2B-45D1-45CE-A545-1B6B165328F5}" destId="{95C41BAD-84D5-4D30-8201-C737FB04E739}" srcOrd="1" destOrd="0" parTransId="{8A6B0F49-ECDC-4806-B485-92AE929685A8}" sibTransId="{DCE6BACB-23ED-40F0-9675-9DEE16331E57}"/>
    <dgm:cxn modelId="{BA0FD510-BEAB-422A-8ECB-62BD69A0C220}" type="presOf" srcId="{DD027857-A833-4F37-A7DD-E62E3E1B6F2D}" destId="{2E5F8052-FD69-4EC1-8CD3-E57E4718FD3A}" srcOrd="0" destOrd="2" presId="urn:microsoft.com/office/officeart/2005/8/layout/vList5"/>
    <dgm:cxn modelId="{F241481D-560A-4B48-AB4E-71F263D64DF6}" srcId="{B940DE8C-BD0C-4D89-BF16-FABA26980BBC}" destId="{DD027857-A833-4F37-A7DD-E62E3E1B6F2D}" srcOrd="2" destOrd="0" parTransId="{D2E374C1-8BBC-4B99-A99C-9C5F16F90D75}" sibTransId="{59D019E2-540B-4C9C-B53F-2A4D6CC903C9}"/>
    <dgm:cxn modelId="{1A6E9A28-08A2-4BEF-B267-99FFEC929EFB}" srcId="{A09A0BF6-E996-40AA-A1F0-FDD789028B62}" destId="{8F902DC4-982F-4AC2-800C-F18FB0C55464}" srcOrd="3" destOrd="0" parTransId="{B8773229-AAF4-4DF7-A7ED-2FC6FE391F3A}" sibTransId="{F8719F17-1FF9-4106-8143-1DF139715396}"/>
    <dgm:cxn modelId="{295A723F-4AAE-4CDC-BBD0-F171F2DA13C0}" type="presOf" srcId="{99B32693-2FAA-413C-9AB2-2277B3EBB2D6}" destId="{64F9FC75-3E32-4A5A-822A-665DAEDFC852}" srcOrd="0" destOrd="3" presId="urn:microsoft.com/office/officeart/2005/8/layout/vList5"/>
    <dgm:cxn modelId="{6E97BB5D-7403-4A7D-A535-C816EB666140}" type="presOf" srcId="{ABD8FEE7-770C-4CBF-8CFB-604EF2953855}" destId="{2E5F8052-FD69-4EC1-8CD3-E57E4718FD3A}" srcOrd="0" destOrd="1" presId="urn:microsoft.com/office/officeart/2005/8/layout/vList5"/>
    <dgm:cxn modelId="{C80AF241-2D9B-4295-BC6F-12BAAC09B5C6}" type="presOf" srcId="{AD2F3BFA-DC04-4157-9F64-465F86D4D8CE}" destId="{2E5F8052-FD69-4EC1-8CD3-E57E4718FD3A}" srcOrd="0" destOrd="0" presId="urn:microsoft.com/office/officeart/2005/8/layout/vList5"/>
    <dgm:cxn modelId="{1F701670-F439-4A41-93F5-344355741D71}" srcId="{B940DE8C-BD0C-4D89-BF16-FABA26980BBC}" destId="{AD2F3BFA-DC04-4157-9F64-465F86D4D8CE}" srcOrd="0" destOrd="0" parTransId="{6B47488C-0B8E-42A6-B674-B1C0159E8E3D}" sibTransId="{6F2560FB-3871-4221-B770-0BBC70EB641C}"/>
    <dgm:cxn modelId="{4E486750-6164-45BE-A3D6-32B521C96621}" srcId="{469746D7-E1E2-48B7-97EE-4E5409E3C07A}" destId="{A09A0BF6-E996-40AA-A1F0-FDD789028B62}" srcOrd="0" destOrd="0" parTransId="{E92E33ED-A28E-45D9-A7B1-72A4AA15C769}" sibTransId="{C9BA492C-95E7-4149-B025-9AA909FBACC8}"/>
    <dgm:cxn modelId="{B9379551-5828-4B53-AED4-1244213EE4E8}" type="presOf" srcId="{96E6D372-AB9A-4F09-AFEE-97E1EC6FD090}" destId="{64F9FC75-3E32-4A5A-822A-665DAEDFC852}" srcOrd="0" destOrd="4" presId="urn:microsoft.com/office/officeart/2005/8/layout/vList5"/>
    <dgm:cxn modelId="{5CF92774-4D8A-42E0-881B-28B38AD73883}" type="presOf" srcId="{A09A0BF6-E996-40AA-A1F0-FDD789028B62}" destId="{579D4EB3-4303-49CC-9CC3-EE1A765E9DE1}" srcOrd="0" destOrd="0" presId="urn:microsoft.com/office/officeart/2005/8/layout/vList5"/>
    <dgm:cxn modelId="{8FAE7555-1E20-4480-BE32-C752EAA03D90}" srcId="{A09A0BF6-E996-40AA-A1F0-FDD789028B62}" destId="{08458C33-57B4-496C-A024-8BAB0B3C43C6}" srcOrd="2" destOrd="0" parTransId="{015768CD-655E-4BFA-A205-39FBC578C806}" sibTransId="{E08088FD-302B-425D-84ED-61BA1941523A}"/>
    <dgm:cxn modelId="{F6C6A157-6BD7-4D72-B3DB-43AE9C7E45E1}" type="presOf" srcId="{08458C33-57B4-496C-A024-8BAB0B3C43C6}" destId="{BF0436C8-059F-4D20-8FCB-63A1667633D4}" srcOrd="0" destOrd="2" presId="urn:microsoft.com/office/officeart/2005/8/layout/vList5"/>
    <dgm:cxn modelId="{308DE77F-8BF3-4E4B-B9E1-C1B51153404B}" type="presOf" srcId="{FF6EBE7A-0B84-4A0A-9E8D-210A432B094F}" destId="{64F9FC75-3E32-4A5A-822A-665DAEDFC852}" srcOrd="0" destOrd="2" presId="urn:microsoft.com/office/officeart/2005/8/layout/vList5"/>
    <dgm:cxn modelId="{98C48081-908F-46A9-A9E1-830F8F7BED81}" srcId="{0D64EC2B-45D1-45CE-A545-1B6B165328F5}" destId="{FF6EBE7A-0B84-4A0A-9E8D-210A432B094F}" srcOrd="2" destOrd="0" parTransId="{F9A275FD-611F-44D7-854E-EBB995283267}" sibTransId="{4840C5EF-810C-46ED-8ACB-BE7C8B0F78C1}"/>
    <dgm:cxn modelId="{2B062385-EE0A-46E2-8CB4-1B50A002954D}" type="presOf" srcId="{8F902DC4-982F-4AC2-800C-F18FB0C55464}" destId="{BF0436C8-059F-4D20-8FCB-63A1667633D4}" srcOrd="0" destOrd="3" presId="urn:microsoft.com/office/officeart/2005/8/layout/vList5"/>
    <dgm:cxn modelId="{1B2231A9-7261-410C-B982-17797D5E9797}" type="presOf" srcId="{469746D7-E1E2-48B7-97EE-4E5409E3C07A}" destId="{DC87A0CF-44F7-4E4C-BD0B-E2A58EA262F8}" srcOrd="0" destOrd="0" presId="urn:microsoft.com/office/officeart/2005/8/layout/vList5"/>
    <dgm:cxn modelId="{3B2CD5AA-A1C3-4D3E-A933-D8EF9C8F5C2C}" type="presOf" srcId="{95C41BAD-84D5-4D30-8201-C737FB04E739}" destId="{64F9FC75-3E32-4A5A-822A-665DAEDFC852}" srcOrd="0" destOrd="1" presId="urn:microsoft.com/office/officeart/2005/8/layout/vList5"/>
    <dgm:cxn modelId="{041260AC-021B-4C89-A794-6148DF270AFD}" srcId="{469746D7-E1E2-48B7-97EE-4E5409E3C07A}" destId="{B940DE8C-BD0C-4D89-BF16-FABA26980BBC}" srcOrd="2" destOrd="0" parTransId="{00AE925C-EDC2-409F-B897-EE699B815CD4}" sibTransId="{DE3BD710-2E82-4B8C-9BA1-7BC54C69E666}"/>
    <dgm:cxn modelId="{46C489B3-3408-4BC6-B3C6-5727318E1579}" type="presOf" srcId="{E06C9971-92C6-482A-9CB7-87E79CFCB3F1}" destId="{BF0436C8-059F-4D20-8FCB-63A1667633D4}" srcOrd="0" destOrd="0" presId="urn:microsoft.com/office/officeart/2005/8/layout/vList5"/>
    <dgm:cxn modelId="{1078B6D9-E179-499D-B496-405560ED4D82}" type="presOf" srcId="{0D64EC2B-45D1-45CE-A545-1B6B165328F5}" destId="{00C4D2F4-6D9F-4920-8D88-E7ACAF937FB6}" srcOrd="0" destOrd="0" presId="urn:microsoft.com/office/officeart/2005/8/layout/vList5"/>
    <dgm:cxn modelId="{ADE7F3E4-36F7-4B92-B0BB-084084BD0907}" srcId="{A09A0BF6-E996-40AA-A1F0-FDD789028B62}" destId="{3B645BE5-3886-44AE-9E4F-F35C5307F9D2}" srcOrd="4" destOrd="0" parTransId="{7942160D-89CC-4221-A08A-3831A7FCC8BF}" sibTransId="{A4D8E218-9B93-4653-897F-9CD650E52FF7}"/>
    <dgm:cxn modelId="{09343FE5-7B60-4EE6-AE46-C241555D1406}" srcId="{A09A0BF6-E996-40AA-A1F0-FDD789028B62}" destId="{087790D0-CBAC-4025-B699-D821450F1C0E}" srcOrd="1" destOrd="0" parTransId="{E219724F-87FE-4789-9FF4-B27AF0FB61EA}" sibTransId="{77057F0B-6C16-4B3F-818B-E51B44E3428E}"/>
    <dgm:cxn modelId="{D8D810E7-6F79-43A9-83BD-B97A171A15F9}" srcId="{0D64EC2B-45D1-45CE-A545-1B6B165328F5}" destId="{96E6D372-AB9A-4F09-AFEE-97E1EC6FD090}" srcOrd="4" destOrd="0" parTransId="{403C4A54-C809-4B46-BB66-D6B718184482}" sibTransId="{A1BD8756-7B1E-4464-BEFB-927D872FD073}"/>
    <dgm:cxn modelId="{BA3601EE-05BA-4BBF-A6DF-A373B79CD535}" srcId="{0D64EC2B-45D1-45CE-A545-1B6B165328F5}" destId="{2F449628-360F-41B8-A526-8EEE8072423B}" srcOrd="0" destOrd="0" parTransId="{F5FF1FB6-27C7-41BD-A568-FEF2FCFF047A}" sibTransId="{A9DC0FFE-6C99-4017-880D-54A517CF6E67}"/>
    <dgm:cxn modelId="{FC1F5AF1-3344-4487-9812-0B792D478A19}" srcId="{0D64EC2B-45D1-45CE-A545-1B6B165328F5}" destId="{99B32693-2FAA-413C-9AB2-2277B3EBB2D6}" srcOrd="3" destOrd="0" parTransId="{8C887E17-07AC-4ADB-B470-222D095BC5B4}" sibTransId="{CAFFC2E9-0928-45E6-98F9-5149B7E8184B}"/>
    <dgm:cxn modelId="{D91520F3-0824-4B33-84D1-86479F962775}" type="presOf" srcId="{087790D0-CBAC-4025-B699-D821450F1C0E}" destId="{BF0436C8-059F-4D20-8FCB-63A1667633D4}" srcOrd="0" destOrd="1" presId="urn:microsoft.com/office/officeart/2005/8/layout/vList5"/>
    <dgm:cxn modelId="{904A46F3-C503-4273-9ABB-BD16BF2AF2C6}" type="presOf" srcId="{2F449628-360F-41B8-A526-8EEE8072423B}" destId="{64F9FC75-3E32-4A5A-822A-665DAEDFC852}" srcOrd="0" destOrd="0" presId="urn:microsoft.com/office/officeart/2005/8/layout/vList5"/>
    <dgm:cxn modelId="{78AD4BF6-5FA7-4A94-BD15-324FC7A16314}" srcId="{A09A0BF6-E996-40AA-A1F0-FDD789028B62}" destId="{E06C9971-92C6-482A-9CB7-87E79CFCB3F1}" srcOrd="0" destOrd="0" parTransId="{760D79EC-8A0C-4BCA-9EF9-37F54C322018}" sibTransId="{2BFF3AA2-638C-48DC-A9A8-0568B7D33AA0}"/>
    <dgm:cxn modelId="{F1C588F7-CB0E-4100-81DA-2E7E72A33AF2}" type="presOf" srcId="{B940DE8C-BD0C-4D89-BF16-FABA26980BBC}" destId="{F41D24EC-4AD3-4035-8290-BFADFAB58CCB}" srcOrd="0" destOrd="0" presId="urn:microsoft.com/office/officeart/2005/8/layout/vList5"/>
    <dgm:cxn modelId="{3E3C68FB-4300-409E-ABE2-E053FD81B6AC}" srcId="{469746D7-E1E2-48B7-97EE-4E5409E3C07A}" destId="{0D64EC2B-45D1-45CE-A545-1B6B165328F5}" srcOrd="1" destOrd="0" parTransId="{D10D3FEA-2836-40D4-B5FE-01CA46625816}" sibTransId="{FA494A58-3141-447D-BE75-0C91EAE4487C}"/>
    <dgm:cxn modelId="{0F7A3FFD-5EB9-4E39-8D19-95563EF6D18F}" srcId="{B940DE8C-BD0C-4D89-BF16-FABA26980BBC}" destId="{ABD8FEE7-770C-4CBF-8CFB-604EF2953855}" srcOrd="1" destOrd="0" parTransId="{3C7A3CA9-097D-4A50-B2B0-7B06C858C603}" sibTransId="{291AE8D5-50E4-4AB1-BAC9-8AD1437989FD}"/>
    <dgm:cxn modelId="{607CB6D4-AD8F-44E5-813F-144ACBC72553}" type="presParOf" srcId="{DC87A0CF-44F7-4E4C-BD0B-E2A58EA262F8}" destId="{1B59C53A-F742-4911-A15C-F798ACA8C7A3}" srcOrd="0" destOrd="0" presId="urn:microsoft.com/office/officeart/2005/8/layout/vList5"/>
    <dgm:cxn modelId="{33698ECF-9BF3-4550-AF0C-75A7D21BF4D3}" type="presParOf" srcId="{1B59C53A-F742-4911-A15C-F798ACA8C7A3}" destId="{579D4EB3-4303-49CC-9CC3-EE1A765E9DE1}" srcOrd="0" destOrd="0" presId="urn:microsoft.com/office/officeart/2005/8/layout/vList5"/>
    <dgm:cxn modelId="{50F5F311-7077-4857-A1C8-BB07A23A10F6}" type="presParOf" srcId="{1B59C53A-F742-4911-A15C-F798ACA8C7A3}" destId="{BF0436C8-059F-4D20-8FCB-63A1667633D4}" srcOrd="1" destOrd="0" presId="urn:microsoft.com/office/officeart/2005/8/layout/vList5"/>
    <dgm:cxn modelId="{D68B7335-D898-456A-AC43-C5B98B703796}" type="presParOf" srcId="{DC87A0CF-44F7-4E4C-BD0B-E2A58EA262F8}" destId="{6B256995-0810-4BD8-8182-FCB48179EA94}" srcOrd="1" destOrd="0" presId="urn:microsoft.com/office/officeart/2005/8/layout/vList5"/>
    <dgm:cxn modelId="{AE45FCE5-5A0D-4898-B791-C1B655819A13}" type="presParOf" srcId="{DC87A0CF-44F7-4E4C-BD0B-E2A58EA262F8}" destId="{849175DF-A1DA-4946-8A28-02096AA7C4E7}" srcOrd="2" destOrd="0" presId="urn:microsoft.com/office/officeart/2005/8/layout/vList5"/>
    <dgm:cxn modelId="{4FE098FE-0CCB-43E7-BB4C-3E7DD84327A1}" type="presParOf" srcId="{849175DF-A1DA-4946-8A28-02096AA7C4E7}" destId="{00C4D2F4-6D9F-4920-8D88-E7ACAF937FB6}" srcOrd="0" destOrd="0" presId="urn:microsoft.com/office/officeart/2005/8/layout/vList5"/>
    <dgm:cxn modelId="{17C0B77A-EB1A-4C68-A50C-0DC04CD90178}" type="presParOf" srcId="{849175DF-A1DA-4946-8A28-02096AA7C4E7}" destId="{64F9FC75-3E32-4A5A-822A-665DAEDFC852}" srcOrd="1" destOrd="0" presId="urn:microsoft.com/office/officeart/2005/8/layout/vList5"/>
    <dgm:cxn modelId="{F8781EEA-943E-4527-A6FF-A8FF05F543FE}" type="presParOf" srcId="{DC87A0CF-44F7-4E4C-BD0B-E2A58EA262F8}" destId="{27679D57-B4E5-427E-A69B-B1012736DBDE}" srcOrd="3" destOrd="0" presId="urn:microsoft.com/office/officeart/2005/8/layout/vList5"/>
    <dgm:cxn modelId="{7193C512-3FB7-4453-A6B5-4A476F6B6301}" type="presParOf" srcId="{DC87A0CF-44F7-4E4C-BD0B-E2A58EA262F8}" destId="{9736F3A8-AB10-4AAD-84C0-7F74B53819E3}" srcOrd="4" destOrd="0" presId="urn:microsoft.com/office/officeart/2005/8/layout/vList5"/>
    <dgm:cxn modelId="{FCEC7A61-C03E-4AF5-A473-9242EBCC0500}" type="presParOf" srcId="{9736F3A8-AB10-4AAD-84C0-7F74B53819E3}" destId="{F41D24EC-4AD3-4035-8290-BFADFAB58CCB}" srcOrd="0" destOrd="0" presId="urn:microsoft.com/office/officeart/2005/8/layout/vList5"/>
    <dgm:cxn modelId="{F81AD2B0-BE57-47F5-B59A-9C5E6FF4A942}" type="presParOf" srcId="{9736F3A8-AB10-4AAD-84C0-7F74B53819E3}" destId="{2E5F8052-FD69-4EC1-8CD3-E57E4718FD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0436C8-059F-4D20-8FCB-63A1667633D4}">
      <dsp:nvSpPr>
        <dsp:cNvPr id="0" name=""/>
        <dsp:cNvSpPr/>
      </dsp:nvSpPr>
      <dsp:spPr>
        <a:xfrm rot="5400000">
          <a:off x="4764993" y="-2268056"/>
          <a:ext cx="1047750" cy="58400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Hemtjänst ca 1 700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Vård- och omsorgsboende inkl. korttidsvistelse 1084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Dagverksamhet ca 260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Boendestöd/personligt stöd ca 300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Gruppboende och serviceboende 60</a:t>
          </a:r>
          <a:endParaRPr lang="sv-SE" sz="1200" kern="1200" dirty="0"/>
        </a:p>
      </dsp:txBody>
      <dsp:txXfrm rot="-5400000">
        <a:off x="2368825" y="179259"/>
        <a:ext cx="5788940" cy="945456"/>
      </dsp:txXfrm>
    </dsp:sp>
    <dsp:sp modelId="{579D4EB3-4303-49CC-9CC3-EE1A765E9DE1}">
      <dsp:nvSpPr>
        <dsp:cNvPr id="0" name=""/>
        <dsp:cNvSpPr/>
      </dsp:nvSpPr>
      <dsp:spPr>
        <a:xfrm>
          <a:off x="1121" y="1984"/>
          <a:ext cx="2366581" cy="1309687"/>
        </a:xfrm>
        <a:prstGeom prst="roundRect">
          <a:avLst/>
        </a:prstGeom>
        <a:solidFill>
          <a:srgbClr val="00A8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 err="1">
              <a:solidFill>
                <a:schemeClr val="bg1"/>
              </a:solidFill>
            </a:rPr>
            <a:t>SoL</a:t>
          </a:r>
          <a:br>
            <a:rPr lang="sv-SE" sz="2400" kern="1200" dirty="0">
              <a:solidFill>
                <a:schemeClr val="bg1"/>
              </a:solidFill>
            </a:rPr>
          </a:br>
          <a:r>
            <a:rPr lang="sv-SE" sz="1600" kern="1200" dirty="0">
              <a:solidFill>
                <a:schemeClr val="bg1"/>
              </a:solidFill>
            </a:rPr>
            <a:t>Socialtjänstlagen</a:t>
          </a:r>
        </a:p>
      </dsp:txBody>
      <dsp:txXfrm>
        <a:off x="65055" y="65918"/>
        <a:ext cx="2238713" cy="1181819"/>
      </dsp:txXfrm>
    </dsp:sp>
    <dsp:sp modelId="{64F9FC75-3E32-4A5A-822A-665DAEDFC852}">
      <dsp:nvSpPr>
        <dsp:cNvPr id="0" name=""/>
        <dsp:cNvSpPr/>
      </dsp:nvSpPr>
      <dsp:spPr>
        <a:xfrm rot="5400000">
          <a:off x="4740731" y="-909386"/>
          <a:ext cx="1047750" cy="58827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Gruppbostad och servicebostad 220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Personlig assistans ca 175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Kontaktperson ca 425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Biståndsbeslut andra förvaltningar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Korttidsvistelse barn och ungdomar ca 100 och daglig verksamhet ca 350</a:t>
          </a:r>
          <a:endParaRPr lang="sv-SE" sz="1200" kern="1200" dirty="0"/>
        </a:p>
      </dsp:txBody>
      <dsp:txXfrm rot="-5400000">
        <a:off x="2323221" y="1559271"/>
        <a:ext cx="5831625" cy="945456"/>
      </dsp:txXfrm>
    </dsp:sp>
    <dsp:sp modelId="{00C4D2F4-6D9F-4920-8D88-E7ACAF937FB6}">
      <dsp:nvSpPr>
        <dsp:cNvPr id="0" name=""/>
        <dsp:cNvSpPr/>
      </dsp:nvSpPr>
      <dsp:spPr>
        <a:xfrm>
          <a:off x="1121" y="1377156"/>
          <a:ext cx="2322098" cy="1309687"/>
        </a:xfrm>
        <a:prstGeom prst="roundRect">
          <a:avLst/>
        </a:prstGeom>
        <a:solidFill>
          <a:srgbClr val="00A8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>
              <a:solidFill>
                <a:schemeClr val="bg1"/>
              </a:solidFill>
            </a:rPr>
            <a:t>LSS</a:t>
          </a:r>
          <a:br>
            <a:rPr lang="sv-SE" sz="1400" kern="1200" dirty="0">
              <a:solidFill>
                <a:schemeClr val="bg1"/>
              </a:solidFill>
            </a:rPr>
          </a:br>
          <a:r>
            <a:rPr lang="sv-SE" sz="1600" kern="1200" dirty="0">
              <a:solidFill>
                <a:schemeClr val="bg1"/>
              </a:solidFill>
            </a:rPr>
            <a:t>Lagen om stöd och service för vissa funktionshindrade</a:t>
          </a:r>
        </a:p>
      </dsp:txBody>
      <dsp:txXfrm>
        <a:off x="65055" y="1441090"/>
        <a:ext cx="2194230" cy="1181819"/>
      </dsp:txXfrm>
    </dsp:sp>
    <dsp:sp modelId="{2E5F8052-FD69-4EC1-8CD3-E57E4718FD3A}">
      <dsp:nvSpPr>
        <dsp:cNvPr id="0" name=""/>
        <dsp:cNvSpPr/>
      </dsp:nvSpPr>
      <dsp:spPr>
        <a:xfrm rot="5400000">
          <a:off x="4752468" y="477761"/>
          <a:ext cx="1047750" cy="585882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i="0" kern="1200" dirty="0">
              <a:solidFill>
                <a:schemeClr val="tx2"/>
              </a:solidFill>
            </a:rPr>
            <a:t>Hemsjukvård i ordinärt boende </a:t>
          </a:r>
          <a:r>
            <a:rPr lang="sv-SE" sz="1200" i="0" kern="1200" dirty="0">
              <a:solidFill>
                <a:schemeClr val="accent1"/>
              </a:solidFill>
            </a:rPr>
            <a:t>ca 500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i="0" kern="1200" dirty="0">
              <a:solidFill>
                <a:schemeClr val="tx2"/>
              </a:solidFill>
            </a:rPr>
            <a:t>Vård- och omsorgsboende inkl. korttidsvistelse 1084</a:t>
          </a:r>
          <a:endParaRPr lang="sv-SE" sz="1200" i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i="0" kern="1200" dirty="0">
              <a:solidFill>
                <a:schemeClr val="tx2"/>
              </a:solidFill>
            </a:rPr>
            <a:t>Dagverksamhet ca 260 </a:t>
          </a:r>
          <a:endParaRPr lang="sv-SE" sz="1200" i="0" kern="1200" dirty="0"/>
        </a:p>
      </dsp:txBody>
      <dsp:txXfrm rot="-5400000">
        <a:off x="2346933" y="2934444"/>
        <a:ext cx="5807674" cy="945456"/>
      </dsp:txXfrm>
    </dsp:sp>
    <dsp:sp modelId="{F41D24EC-4AD3-4035-8290-BFADFAB58CCB}">
      <dsp:nvSpPr>
        <dsp:cNvPr id="0" name=""/>
        <dsp:cNvSpPr/>
      </dsp:nvSpPr>
      <dsp:spPr>
        <a:xfrm>
          <a:off x="1121" y="2752328"/>
          <a:ext cx="2345811" cy="1309687"/>
        </a:xfrm>
        <a:prstGeom prst="roundRect">
          <a:avLst/>
        </a:prstGeom>
        <a:solidFill>
          <a:srgbClr val="00A8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HSL</a:t>
          </a:r>
          <a:br>
            <a:rPr lang="sv-SE" sz="2400" kern="1200" dirty="0"/>
          </a:br>
          <a:r>
            <a:rPr lang="sv-SE" sz="1600" kern="1200" dirty="0"/>
            <a:t>Hälso- och sjukvårdslagen</a:t>
          </a:r>
        </a:p>
      </dsp:txBody>
      <dsp:txXfrm>
        <a:off x="65055" y="2816262"/>
        <a:ext cx="2217943" cy="1181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0436C8-059F-4D20-8FCB-63A1667633D4}">
      <dsp:nvSpPr>
        <dsp:cNvPr id="0" name=""/>
        <dsp:cNvSpPr/>
      </dsp:nvSpPr>
      <dsp:spPr>
        <a:xfrm rot="5400000">
          <a:off x="4764993" y="-2268056"/>
          <a:ext cx="1047750" cy="5840087"/>
        </a:xfrm>
        <a:prstGeom prst="round2SameRect">
          <a:avLst/>
        </a:prstGeom>
        <a:solidFill>
          <a:srgbClr val="D1D4DB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Hemtjänst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Vård- och omsorgsboende inkl. korttidsvistelse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Dagverksamhet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Boendestöd/personligt stöd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Gruppboende och serviceboende</a:t>
          </a:r>
          <a:endParaRPr lang="sv-SE" sz="1200" kern="1200" dirty="0"/>
        </a:p>
      </dsp:txBody>
      <dsp:txXfrm rot="-5400000">
        <a:off x="2368825" y="179259"/>
        <a:ext cx="5788940" cy="945456"/>
      </dsp:txXfrm>
    </dsp:sp>
    <dsp:sp modelId="{579D4EB3-4303-49CC-9CC3-EE1A765E9DE1}">
      <dsp:nvSpPr>
        <dsp:cNvPr id="0" name=""/>
        <dsp:cNvSpPr/>
      </dsp:nvSpPr>
      <dsp:spPr>
        <a:xfrm>
          <a:off x="1121" y="1984"/>
          <a:ext cx="2366581" cy="1309687"/>
        </a:xfrm>
        <a:prstGeom prst="roundRect">
          <a:avLst/>
        </a:prstGeom>
        <a:solidFill>
          <a:srgbClr val="00A8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 err="1">
              <a:solidFill>
                <a:schemeClr val="bg1"/>
              </a:solidFill>
            </a:rPr>
            <a:t>SoL</a:t>
          </a:r>
          <a:br>
            <a:rPr lang="sv-SE" sz="2400" kern="1200" dirty="0">
              <a:solidFill>
                <a:schemeClr val="bg1"/>
              </a:solidFill>
            </a:rPr>
          </a:br>
          <a:r>
            <a:rPr lang="sv-SE" sz="1600" kern="1200" dirty="0">
              <a:solidFill>
                <a:schemeClr val="bg1"/>
              </a:solidFill>
            </a:rPr>
            <a:t>Socialtjänstlagen</a:t>
          </a:r>
        </a:p>
      </dsp:txBody>
      <dsp:txXfrm>
        <a:off x="65055" y="65918"/>
        <a:ext cx="2238713" cy="1181819"/>
      </dsp:txXfrm>
    </dsp:sp>
    <dsp:sp modelId="{64F9FC75-3E32-4A5A-822A-665DAEDFC852}">
      <dsp:nvSpPr>
        <dsp:cNvPr id="0" name=""/>
        <dsp:cNvSpPr/>
      </dsp:nvSpPr>
      <dsp:spPr>
        <a:xfrm rot="5400000">
          <a:off x="4740731" y="-909386"/>
          <a:ext cx="1047750" cy="58827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Gruppbostad och servicebostad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Personlig assistans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Kontaktperson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Biståndsbeslut andra förvaltningar</a:t>
          </a:r>
          <a:endParaRPr lang="sv-S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kern="1200" dirty="0">
              <a:solidFill>
                <a:schemeClr val="tx2"/>
              </a:solidFill>
            </a:rPr>
            <a:t>Korttidsvistelse barn och ungdomar och daglig verksamhet</a:t>
          </a:r>
          <a:endParaRPr lang="sv-SE" sz="1200" kern="1200" dirty="0"/>
        </a:p>
      </dsp:txBody>
      <dsp:txXfrm rot="-5400000">
        <a:off x="2323221" y="1559271"/>
        <a:ext cx="5831625" cy="945456"/>
      </dsp:txXfrm>
    </dsp:sp>
    <dsp:sp modelId="{00C4D2F4-6D9F-4920-8D88-E7ACAF937FB6}">
      <dsp:nvSpPr>
        <dsp:cNvPr id="0" name=""/>
        <dsp:cNvSpPr/>
      </dsp:nvSpPr>
      <dsp:spPr>
        <a:xfrm>
          <a:off x="1121" y="1377156"/>
          <a:ext cx="2322098" cy="1309687"/>
        </a:xfrm>
        <a:prstGeom prst="roundRect">
          <a:avLst/>
        </a:prstGeom>
        <a:solidFill>
          <a:srgbClr val="00A8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>
              <a:solidFill>
                <a:schemeClr val="bg1"/>
              </a:solidFill>
            </a:rPr>
            <a:t>LSS</a:t>
          </a:r>
          <a:br>
            <a:rPr lang="sv-SE" sz="1400" kern="1200" dirty="0">
              <a:solidFill>
                <a:schemeClr val="bg1"/>
              </a:solidFill>
            </a:rPr>
          </a:br>
          <a:r>
            <a:rPr lang="sv-SE" sz="1600" kern="1200" dirty="0">
              <a:solidFill>
                <a:schemeClr val="bg1"/>
              </a:solidFill>
            </a:rPr>
            <a:t>Lagen om stöd och service för vissa funktionshindrade</a:t>
          </a:r>
        </a:p>
      </dsp:txBody>
      <dsp:txXfrm>
        <a:off x="65055" y="1441090"/>
        <a:ext cx="2194230" cy="1181819"/>
      </dsp:txXfrm>
    </dsp:sp>
    <dsp:sp modelId="{2E5F8052-FD69-4EC1-8CD3-E57E4718FD3A}">
      <dsp:nvSpPr>
        <dsp:cNvPr id="0" name=""/>
        <dsp:cNvSpPr/>
      </dsp:nvSpPr>
      <dsp:spPr>
        <a:xfrm rot="5400000">
          <a:off x="4752468" y="477761"/>
          <a:ext cx="1047750" cy="585882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i="0" kern="1200" dirty="0">
              <a:solidFill>
                <a:schemeClr val="tx2"/>
              </a:solidFill>
            </a:rPr>
            <a:t>Hemsjukvård i ordinärt boende</a:t>
          </a:r>
          <a:endParaRPr lang="sv-SE" sz="1200" i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i="0" kern="1200" dirty="0">
              <a:solidFill>
                <a:schemeClr val="tx2"/>
              </a:solidFill>
            </a:rPr>
            <a:t>Vård- och omsorgsboende inkl. korttidsvistelse</a:t>
          </a:r>
          <a:endParaRPr lang="sv-SE" sz="1200" i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200" i="0" kern="1200" dirty="0">
              <a:solidFill>
                <a:schemeClr val="tx2"/>
              </a:solidFill>
            </a:rPr>
            <a:t>Dagverksamhet</a:t>
          </a:r>
          <a:endParaRPr lang="sv-SE" sz="1200" i="0" kern="1200" dirty="0"/>
        </a:p>
      </dsp:txBody>
      <dsp:txXfrm rot="-5400000">
        <a:off x="2346933" y="2934444"/>
        <a:ext cx="5807674" cy="945456"/>
      </dsp:txXfrm>
    </dsp:sp>
    <dsp:sp modelId="{F41D24EC-4AD3-4035-8290-BFADFAB58CCB}">
      <dsp:nvSpPr>
        <dsp:cNvPr id="0" name=""/>
        <dsp:cNvSpPr/>
      </dsp:nvSpPr>
      <dsp:spPr>
        <a:xfrm>
          <a:off x="1121" y="2752328"/>
          <a:ext cx="2345811" cy="1309687"/>
        </a:xfrm>
        <a:prstGeom prst="roundRect">
          <a:avLst/>
        </a:prstGeom>
        <a:solidFill>
          <a:srgbClr val="00A8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HSL</a:t>
          </a:r>
          <a:br>
            <a:rPr lang="sv-SE" sz="2400" kern="1200" dirty="0"/>
          </a:br>
          <a:r>
            <a:rPr lang="sv-SE" sz="1600" kern="1200" dirty="0"/>
            <a:t>Hälso- och sjukvårdslagen</a:t>
          </a:r>
        </a:p>
      </dsp:txBody>
      <dsp:txXfrm>
        <a:off x="65055" y="2816262"/>
        <a:ext cx="2217943" cy="1181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A132E769-E85A-45A4-A2DE-0009192EF993}" type="datetimeFigureOut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E0117339-82C4-43E9-AE6E-97C55C46C6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414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64394E0B-D286-45A8-9C48-CA7C77316C5E}" type="datetimeFigureOut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endParaRPr lang="en-GB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321" tIns="45661" rIns="91321" bIns="45661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60D65127-3D34-4191-B8AB-5DEDB55277B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452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vle.se/Kommun--politik/Gavle-kommunarkiv/Virtuella-utstallningar/Virituell-utstallning-om-nar-Gavle-blev-stad-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v.wikipedia.org/wiki/Kvadratkilometer" TargetMode="External"/><Relationship Id="rId3" Type="http://schemas.openxmlformats.org/officeDocument/2006/relationships/hyperlink" Target="https://tools.wmflabs.org/geohack/geohack.php?language=sv&amp;pagename=G%C3%A4vleborgs_l%C3%A4n&amp;params=60_46_50_N_16_39_19_E_region:SE_type:adm1st_source:Wikidata" TargetMode="External"/><Relationship Id="rId7" Type="http://schemas.openxmlformats.org/officeDocument/2006/relationships/hyperlink" Target="https://sv.wikipedia.org/wiki/Sveriges_l%C3%A4n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v.wikipedia.org/wiki/Area" TargetMode="External"/><Relationship Id="rId11" Type="http://schemas.openxmlformats.org/officeDocument/2006/relationships/hyperlink" Target="https://sv.wikipedia.org/wiki/Befolkningst%C3%A4thet" TargetMode="External"/><Relationship Id="rId5" Type="http://schemas.openxmlformats.org/officeDocument/2006/relationships/hyperlink" Target="https://sv.wikipedia.org/wiki/G%C3%A4vle" TargetMode="External"/><Relationship Id="rId10" Type="http://schemas.openxmlformats.org/officeDocument/2006/relationships/hyperlink" Target="https://sv.wikipedia.org/wiki/G%C3%A4vleborgs_l%C3%A4n#cite_note-Statmallen_Befolkning_i_Sveriges_l&#228;n-1" TargetMode="External"/><Relationship Id="rId4" Type="http://schemas.openxmlformats.org/officeDocument/2006/relationships/hyperlink" Target="https://sv.wikipedia.org/wiki/Residensstad" TargetMode="External"/><Relationship Id="rId9" Type="http://schemas.openxmlformats.org/officeDocument/2006/relationships/hyperlink" Target="https://sv.wikipedia.org/wiki/Folkm%C3%A4ngd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79767" y="4467225"/>
            <a:ext cx="5438140" cy="4466987"/>
          </a:xfrm>
        </p:spPr>
        <p:txBody>
          <a:bodyPr/>
          <a:lstStyle/>
          <a:p>
            <a:r>
              <a:rPr lang="sv-SE" b="1" dirty="0">
                <a:effectLst/>
              </a:rPr>
              <a:t>Fakta</a:t>
            </a:r>
          </a:p>
          <a:p>
            <a:r>
              <a:rPr lang="sv-SE" dirty="0">
                <a:effectLst/>
              </a:rPr>
              <a:t>Gävle är en Sveriges äldsta handelsstäder och </a:t>
            </a:r>
            <a:r>
              <a:rPr lang="sv-SE" dirty="0">
                <a:effectLst/>
                <a:hlinkClick r:id="rId3" tooltip="Länk till virituell utställning &quot;När Gävle blev stad 1446&quot;"/>
              </a:rPr>
              <a:t>blev stad år 1446</a:t>
            </a:r>
            <a:r>
              <a:rPr lang="sv-SE" dirty="0">
                <a:effectLst/>
              </a:rPr>
              <a:t>.</a:t>
            </a:r>
          </a:p>
          <a:p>
            <a:r>
              <a:rPr lang="sv-SE" dirty="0">
                <a:effectLst/>
              </a:rPr>
              <a:t>Över 100 000 invånare</a:t>
            </a:r>
          </a:p>
          <a:p>
            <a:r>
              <a:rPr lang="sv-SE" dirty="0">
                <a:effectLst/>
              </a:rPr>
              <a:t>Gävle är residensstad i Gävleborgs län med högskola, länsstyrelse och länssjukhus.</a:t>
            </a:r>
          </a:p>
          <a:p>
            <a:r>
              <a:rPr lang="sv-SE" dirty="0">
                <a:effectLst/>
              </a:rPr>
              <a:t>Gävle tillhör Gästrikland. </a:t>
            </a:r>
          </a:p>
          <a:p>
            <a:r>
              <a:rPr lang="sv-SE" dirty="0">
                <a:effectLst/>
              </a:rPr>
              <a:t>Landskapsblomman är liljekonvalj, landskapsdjuret tjäder och landskapsfisken strömming.</a:t>
            </a:r>
          </a:p>
          <a:p>
            <a:r>
              <a:rPr lang="sv-SE" dirty="0">
                <a:effectLst/>
              </a:rPr>
              <a:t>H.K.H. Prinsessan Madeleine är hertiginna av Gästrikland och Hälsingland. Hon har ett eget stipendium som delas ut inom ridsporten och är hedersmedlem i Gefle Studentkår.</a:t>
            </a:r>
          </a:p>
          <a:p>
            <a:r>
              <a:rPr lang="sv-SE" dirty="0">
                <a:effectLst/>
              </a:rPr>
              <a:t>1869 brann hela norra delen av Gävle, 8000 av de 13000 invånarna blev hemlösa.</a:t>
            </a:r>
          </a:p>
          <a:p>
            <a:r>
              <a:rPr lang="sv-SE" dirty="0">
                <a:effectLst/>
              </a:rPr>
              <a:t>Gävles skärgård består av 1984 </a:t>
            </a:r>
            <a:r>
              <a:rPr lang="sv-SE" dirty="0" err="1">
                <a:effectLst/>
              </a:rPr>
              <a:t>st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havsöar</a:t>
            </a:r>
            <a:r>
              <a:rPr lang="sv-SE" dirty="0">
                <a:effectLst/>
              </a:rPr>
              <a:t> (kobbar, holmar och skär) i Gävle kommun enligt SCB.</a:t>
            </a:r>
          </a:p>
          <a:p>
            <a:r>
              <a:rPr lang="sv-SE" dirty="0">
                <a:effectLst/>
              </a:rPr>
              <a:t>Cykelstaden Gävle har över 20 mil separerade cykelbanor (jämför med 40 mil bilväg!).</a:t>
            </a:r>
          </a:p>
          <a:p>
            <a:r>
              <a:rPr lang="sv-SE" dirty="0">
                <a:effectLst/>
              </a:rPr>
              <a:t>Du kan fiska lax och havsöring gratis – mitt i city.</a:t>
            </a:r>
          </a:p>
          <a:p>
            <a:r>
              <a:rPr lang="sv-SE" dirty="0">
                <a:effectLst/>
              </a:rPr>
              <a:t>Gävle har ett av Sveriges bästa ishockeylag (</a:t>
            </a:r>
            <a:r>
              <a:rPr lang="sv-SE" dirty="0" err="1">
                <a:effectLst/>
              </a:rPr>
              <a:t>trettonfaldiga</a:t>
            </a:r>
            <a:r>
              <a:rPr lang="sv-SE" dirty="0">
                <a:effectLst/>
              </a:rPr>
              <a:t> svenska mästare) Brynäs IF. </a:t>
            </a:r>
          </a:p>
          <a:p>
            <a:r>
              <a:rPr lang="sv-SE" dirty="0">
                <a:effectLst/>
              </a:rPr>
              <a:t>Furuviksparken i Gävle har Nordens första Primatforskningsstation – den fjärde i världen.</a:t>
            </a:r>
          </a:p>
          <a:p>
            <a:r>
              <a:rPr lang="sv-SE" dirty="0">
                <a:effectLst/>
              </a:rPr>
              <a:t>Världens största halmbock finns i Gävle (invigs helgen första advent).</a:t>
            </a:r>
          </a:p>
          <a:p>
            <a:r>
              <a:rPr lang="sv-SE" dirty="0">
                <a:effectLst/>
              </a:rPr>
              <a:t>En av landets sju symfoniorkestrar finns i Gävle.</a:t>
            </a:r>
          </a:p>
          <a:p>
            <a:r>
              <a:rPr lang="sv-SE" dirty="0">
                <a:effectLst/>
              </a:rPr>
              <a:t>60</a:t>
            </a:r>
            <a:r>
              <a:rPr lang="sv-SE" baseline="0" dirty="0">
                <a:effectLst/>
              </a:rPr>
              <a:t> minuter till </a:t>
            </a:r>
            <a:r>
              <a:rPr lang="sv-SE" baseline="0" dirty="0" err="1">
                <a:effectLst/>
              </a:rPr>
              <a:t>Alranda</a:t>
            </a:r>
            <a:endParaRPr lang="sv-SE" dirty="0">
              <a:effectLst/>
            </a:endParaRPr>
          </a:p>
          <a:p>
            <a:endParaRPr lang="sv-SE" dirty="0">
              <a:effectLst/>
            </a:endParaRPr>
          </a:p>
          <a:p>
            <a:endParaRPr lang="sv-SE" dirty="0">
              <a:effectLst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65127-3D34-4191-B8AB-5DEDB55277B3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889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14375"/>
            <a:ext cx="4962525" cy="3722688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"/>
            <a:r>
              <a:rPr lang="sv-SE" dirty="0">
                <a:hlinkClick r:id="rId3"/>
              </a:rPr>
              <a:t>; 16.65528</a:t>
            </a:r>
            <a:r>
              <a:rPr lang="sv-SE" dirty="0"/>
              <a:t> </a:t>
            </a:r>
            <a:r>
              <a:rPr lang="sv-SE" dirty="0">
                <a:hlinkClick r:id="rId4" tooltip="Residensstad"/>
              </a:rPr>
              <a:t>Residensstad</a:t>
            </a:r>
            <a:r>
              <a:rPr lang="sv-SE" dirty="0"/>
              <a:t> </a:t>
            </a:r>
            <a:r>
              <a:rPr lang="sv-SE" dirty="0">
                <a:hlinkClick r:id="rId5" tooltip="Gävle"/>
              </a:rPr>
              <a:t>Gävle</a:t>
            </a:r>
            <a:endParaRPr lang="sv-SE" dirty="0"/>
          </a:p>
          <a:p>
            <a:pPr fontAlgn="b"/>
            <a:r>
              <a:rPr lang="sv-SE" dirty="0"/>
              <a:t> </a:t>
            </a:r>
            <a:r>
              <a:rPr lang="sv-SE" dirty="0">
                <a:hlinkClick r:id="rId6" tooltip="Area"/>
              </a:rPr>
              <a:t>Area</a:t>
            </a:r>
            <a:r>
              <a:rPr lang="sv-SE" dirty="0"/>
              <a:t> </a:t>
            </a:r>
            <a:r>
              <a:rPr lang="sv-SE" dirty="0">
                <a:hlinkClick r:id="rId7" tooltip="Sveriges län"/>
              </a:rPr>
              <a:t>Rankad 7:e</a:t>
            </a:r>
            <a:r>
              <a:rPr lang="sv-SE" dirty="0"/>
              <a:t>  - Totalt 18 191 </a:t>
            </a:r>
            <a:r>
              <a:rPr lang="sv-SE" dirty="0">
                <a:hlinkClick r:id="rId8" tooltip="Kvadratkilometer"/>
              </a:rPr>
              <a:t>km²</a:t>
            </a:r>
            <a:r>
              <a:rPr lang="sv-SE" dirty="0"/>
              <a:t> </a:t>
            </a:r>
          </a:p>
          <a:p>
            <a:pPr fontAlgn="b"/>
            <a:r>
              <a:rPr lang="sv-SE" dirty="0">
                <a:hlinkClick r:id="rId9" tooltip="Folkmängd"/>
              </a:rPr>
              <a:t>Folkmängd</a:t>
            </a:r>
            <a:r>
              <a:rPr lang="sv-SE" dirty="0"/>
              <a:t> </a:t>
            </a:r>
            <a:r>
              <a:rPr lang="sv-SE" dirty="0">
                <a:hlinkClick r:id="rId7" tooltip="Sveriges län"/>
              </a:rPr>
              <a:t>Rankad 10:e</a:t>
            </a:r>
            <a:r>
              <a:rPr lang="sv-SE" dirty="0"/>
              <a:t>  -</a:t>
            </a:r>
          </a:p>
          <a:p>
            <a:pPr fontAlgn="b"/>
            <a:r>
              <a:rPr lang="sv-SE" dirty="0"/>
              <a:t> Totalt 286 364 (2018-09-30) </a:t>
            </a:r>
            <a:r>
              <a:rPr lang="sv-SE" baseline="30000" dirty="0">
                <a:hlinkClick r:id="rId10"/>
              </a:rPr>
              <a:t>[1]</a:t>
            </a:r>
            <a:r>
              <a:rPr lang="sv-SE" dirty="0"/>
              <a:t> </a:t>
            </a:r>
          </a:p>
          <a:p>
            <a:pPr fontAlgn="b"/>
            <a:r>
              <a:rPr lang="sv-SE" dirty="0">
                <a:hlinkClick r:id="rId11" tooltip="Befolkningstäthet"/>
              </a:rPr>
              <a:t>Befolkningstäthet</a:t>
            </a:r>
            <a:r>
              <a:rPr lang="sv-SE" dirty="0"/>
              <a:t>  - Totalt 15,7 invånare/</a:t>
            </a:r>
            <a:r>
              <a:rPr lang="sv-SE" dirty="0">
                <a:hlinkClick r:id="rId8" tooltip="Kvadratkilometer"/>
              </a:rPr>
              <a:t>km²</a:t>
            </a:r>
            <a:r>
              <a:rPr lang="sv-SE" dirty="0"/>
              <a:t> </a:t>
            </a:r>
          </a:p>
          <a:p>
            <a:pPr fontAlgn="b"/>
            <a:endParaRPr lang="sv-SE" dirty="0"/>
          </a:p>
          <a:p>
            <a:pPr fontAlgn="b"/>
            <a:endParaRPr lang="sv-SE" dirty="0"/>
          </a:p>
          <a:p>
            <a:pPr fontAlgn="b"/>
            <a:r>
              <a:rPr lang="sv-SE" dirty="0"/>
              <a:t>17 mil till </a:t>
            </a:r>
            <a:r>
              <a:rPr lang="sv-SE" dirty="0" err="1"/>
              <a:t>stockholm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65127-3D34-4191-B8AB-5DEDB55277B3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358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Politik:</a:t>
            </a:r>
          </a:p>
          <a:p>
            <a:r>
              <a:rPr lang="sv-SE" dirty="0"/>
              <a:t>Kommunfullmäktige</a:t>
            </a:r>
          </a:p>
          <a:p>
            <a:r>
              <a:rPr lang="sv-SE" dirty="0"/>
              <a:t>Kommunstyrelser</a:t>
            </a:r>
          </a:p>
          <a:p>
            <a:r>
              <a:rPr lang="sv-SE" dirty="0"/>
              <a:t>Nämnder</a:t>
            </a:r>
          </a:p>
          <a:p>
            <a:endParaRPr lang="sv-SE" dirty="0"/>
          </a:p>
          <a:p>
            <a:r>
              <a:rPr lang="sv-SE" dirty="0"/>
              <a:t>Sektorer:</a:t>
            </a:r>
          </a:p>
          <a:p>
            <a:r>
              <a:rPr lang="sv-SE" dirty="0"/>
              <a:t>Utbildning Gävle </a:t>
            </a:r>
          </a:p>
          <a:p>
            <a:r>
              <a:rPr lang="sv-SE" b="1" dirty="0">
                <a:solidFill>
                  <a:srgbClr val="FF0000"/>
                </a:solidFill>
              </a:rPr>
              <a:t>Välfärd Gävle</a:t>
            </a:r>
          </a:p>
          <a:p>
            <a:r>
              <a:rPr lang="sv-SE" dirty="0"/>
              <a:t>Livsmiljö Gävle </a:t>
            </a:r>
          </a:p>
          <a:p>
            <a:r>
              <a:rPr lang="sv-SE" dirty="0"/>
              <a:t>Styrning &amp; Stöd Gävle </a:t>
            </a:r>
          </a:p>
          <a:p>
            <a:endParaRPr lang="sv-SE" dirty="0"/>
          </a:p>
          <a:p>
            <a:r>
              <a:rPr lang="sv-SE" b="1" dirty="0"/>
              <a:t>Regionens ansvar</a:t>
            </a:r>
          </a:p>
          <a:p>
            <a:r>
              <a:rPr lang="sv-SE" dirty="0"/>
              <a:t>Från folkhälsoarbete till specialistinsatser vid länssjukhuset och/eller universitetssjukhus. Primärvård Från det du föds till livets slut kommer du i kontakt med vård som finansieras av Region Gävleborg.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65127-3D34-4191-B8AB-5DEDB55277B3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984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65127-3D34-4191-B8AB-5DEDB55277B3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028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65127-3D34-4191-B8AB-5DEDB55277B3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66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843608" y="1249906"/>
            <a:ext cx="4824000" cy="1470025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000"/>
              </a:lnSpc>
              <a:defRPr sz="3600" b="1"/>
            </a:lvl1pPr>
          </a:lstStyle>
          <a:p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43608" y="2733876"/>
            <a:ext cx="4824000" cy="50400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4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GB" dirty="0"/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/>
          </p:nvPr>
        </p:nvSpPr>
        <p:spPr>
          <a:xfrm>
            <a:off x="1843608" y="3605097"/>
            <a:ext cx="4824000" cy="1368425"/>
          </a:xfrm>
        </p:spPr>
        <p:txBody>
          <a:bodyPr>
            <a:normAutofit/>
          </a:bodyPr>
          <a:lstStyle>
            <a:lvl1pPr marL="0" indent="0">
              <a:lnSpc>
                <a:spcPts val="3200"/>
              </a:lnSpc>
              <a:spcBef>
                <a:spcPts val="0"/>
              </a:spcBef>
              <a:buFontTx/>
              <a:buNone/>
              <a:defRPr sz="3000"/>
            </a:lvl1pPr>
          </a:lstStyle>
          <a:p>
            <a:pPr lvl="0"/>
            <a:endParaRPr lang="en-GB" dirty="0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4971398"/>
            <a:ext cx="9143245" cy="1913986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85" y="548680"/>
            <a:ext cx="576675" cy="104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187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E4656-9A3C-4087-92AD-3DEA1F1F71F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Gävle kommun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97200" y="831600"/>
            <a:ext cx="6347208" cy="854968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7199" y="2156098"/>
            <a:ext cx="6355541" cy="321178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846C1-F72D-41C2-8063-01C44EF4A75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Gävle kommun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027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" y="283"/>
            <a:ext cx="9143245" cy="6857434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88654" y="1340768"/>
            <a:ext cx="6043345" cy="1362075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000"/>
              </a:lnSpc>
              <a:defRPr sz="3600" b="1" cap="none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888654" y="2743969"/>
            <a:ext cx="6048672" cy="150018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4000"/>
              </a:lnSpc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ev. underrubrik</a:t>
            </a:r>
          </a:p>
        </p:txBody>
      </p:sp>
    </p:spTree>
    <p:extLst>
      <p:ext uri="{BB962C8B-B14F-4D97-AF65-F5344CB8AC3E}">
        <p14:creationId xmlns:p14="http://schemas.microsoft.com/office/powerpoint/2010/main" val="120573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882800" y="2160000"/>
            <a:ext cx="3060000" cy="3240000"/>
          </a:xfrm>
        </p:spPr>
        <p:txBody>
          <a:bodyPr/>
          <a:lstStyle>
            <a:lvl1pPr>
              <a:lnSpc>
                <a:spcPts val="2800"/>
              </a:lnSpc>
              <a:spcBef>
                <a:spcPts val="200"/>
              </a:spcBef>
              <a:spcAft>
                <a:spcPts val="600"/>
              </a:spcAft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28D-465F-4F43-BDB1-26BD7891D2D0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Gävle kommun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3"/>
          </p:nvPr>
        </p:nvSpPr>
        <p:spPr>
          <a:xfrm>
            <a:off x="5148263" y="2160000"/>
            <a:ext cx="3240000" cy="324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r>
              <a:rPr lang="sv-SE" dirty="0"/>
              <a:t>Klicka på ikonen för att lägga till en bild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57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28D-465F-4F43-BDB1-26BD7891D2D0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Gävle kommun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3"/>
          </p:nvPr>
        </p:nvSpPr>
        <p:spPr>
          <a:xfrm>
            <a:off x="1872064" y="2160000"/>
            <a:ext cx="3240000" cy="324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r>
              <a:rPr lang="sv-SE" dirty="0"/>
              <a:t>Klicka på ikonen för att lägga till en bild</a:t>
            </a:r>
            <a:endParaRPr lang="en-GB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sz="half" idx="1"/>
          </p:nvPr>
        </p:nvSpPr>
        <p:spPr>
          <a:xfrm>
            <a:off x="5436096" y="2160000"/>
            <a:ext cx="3060000" cy="3240000"/>
          </a:xfrm>
        </p:spPr>
        <p:txBody>
          <a:bodyPr/>
          <a:lstStyle>
            <a:lvl1pPr>
              <a:lnSpc>
                <a:spcPts val="2800"/>
              </a:lnSpc>
              <a:spcBef>
                <a:spcPts val="200"/>
              </a:spcBef>
              <a:spcAft>
                <a:spcPts val="600"/>
              </a:spcAft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18395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a för 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 anchor="ctr" anchorCtr="0"/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sv-SE" dirty="0"/>
              <a:t>Klicka på ikonen för att lägga till en bild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34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E4656-9A3C-4087-92AD-3DEA1F1F71F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Gävle kommun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719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ande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087" y="548680"/>
            <a:ext cx="576073" cy="1039370"/>
          </a:xfrm>
          <a:prstGeom prst="rect">
            <a:avLst/>
          </a:prstGeom>
        </p:spPr>
      </p:pic>
      <p:sp>
        <p:nvSpPr>
          <p:cNvPr id="8" name="textruta 7"/>
          <p:cNvSpPr txBox="1"/>
          <p:nvPr userDrawn="1"/>
        </p:nvSpPr>
        <p:spPr>
          <a:xfrm>
            <a:off x="1865287" y="1662708"/>
            <a:ext cx="3240360" cy="60529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sv-SE" sz="3600" b="1" dirty="0"/>
              <a:t>Tack för oss!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0" hasCustomPrompt="1"/>
          </p:nvPr>
        </p:nvSpPr>
        <p:spPr>
          <a:xfrm>
            <a:off x="1865287" y="3212976"/>
            <a:ext cx="5543600" cy="1656184"/>
          </a:xfrm>
        </p:spPr>
        <p:txBody>
          <a:bodyPr/>
          <a:lstStyle>
            <a:lvl1pPr marL="0" indent="0">
              <a:lnSpc>
                <a:spcPts val="3200"/>
              </a:lnSpc>
              <a:spcBef>
                <a:spcPts val="0"/>
              </a:spcBef>
              <a:buFontTx/>
              <a:buNone/>
              <a:defRPr sz="3000"/>
            </a:lvl1pPr>
          </a:lstStyle>
          <a:p>
            <a:pPr lvl="0"/>
            <a:r>
              <a:rPr lang="sv-SE" dirty="0"/>
              <a:t>Förnamn Efternamn</a:t>
            </a:r>
          </a:p>
          <a:p>
            <a:pPr lvl="0"/>
            <a:r>
              <a:rPr lang="sv-SE" dirty="0"/>
              <a:t>fornamn.efternamn@gavle.se</a:t>
            </a:r>
          </a:p>
          <a:p>
            <a:pPr lvl="0"/>
            <a:r>
              <a:rPr lang="sv-SE" dirty="0"/>
              <a:t>Tel 026-17 88 99</a:t>
            </a:r>
          </a:p>
        </p:txBody>
      </p:sp>
      <p:sp>
        <p:nvSpPr>
          <p:cNvPr id="11" name="textruta 10"/>
          <p:cNvSpPr txBox="1"/>
          <p:nvPr userDrawn="1"/>
        </p:nvSpPr>
        <p:spPr>
          <a:xfrm>
            <a:off x="1865287" y="2789306"/>
            <a:ext cx="3240360" cy="5052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ts val="3200"/>
              </a:lnSpc>
              <a:spcBef>
                <a:spcPct val="20000"/>
              </a:spcBef>
              <a:buFontTx/>
              <a:buNone/>
              <a:defRPr sz="3000"/>
            </a:lvl1pPr>
            <a:lvl2pPr marL="333375" indent="-152400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–"/>
            </a:lvl2pPr>
            <a:lvl3pPr marL="466725" indent="-152400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600"/>
            </a:lvl3pPr>
            <a:lvl4pPr marL="628650" indent="-171450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–"/>
              <a:defRPr sz="1600"/>
            </a:lvl4pPr>
            <a:lvl5pPr marL="809625" indent="-190500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»"/>
              <a:defRPr sz="14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/>
            <a:r>
              <a:rPr lang="sv-SE" dirty="0"/>
              <a:t>Kontaktuppgifter</a:t>
            </a:r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4971398"/>
            <a:ext cx="9143245" cy="191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4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EE3AA-9FDF-49EF-9034-984E6A794990}" type="datetime1">
              <a:rPr lang="sv-SE" smtClean="0"/>
              <a:t>2018-12-10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Gävle kommun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05A7-1E2F-489D-B69F-94F49E03E91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798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4944014"/>
            <a:ext cx="9143245" cy="1913986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897200" y="831600"/>
            <a:ext cx="6779256" cy="85496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97200" y="2156098"/>
            <a:ext cx="6779256" cy="32117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779905" y="523572"/>
            <a:ext cx="464503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900"/>
              </a:lnSpc>
              <a:defRPr sz="700" b="1">
                <a:solidFill>
                  <a:schemeClr val="tx1"/>
                </a:solidFill>
              </a:defRPr>
            </a:lvl1pPr>
          </a:lstStyle>
          <a:p>
            <a:fld id="{F50E4656-9A3C-4087-92AD-3DEA1F1F71F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937018" y="523572"/>
            <a:ext cx="1743472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ts val="900"/>
              </a:lnSpc>
              <a:defRPr sz="7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Gävle kommun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16415" y="523572"/>
            <a:ext cx="297457" cy="9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900"/>
              </a:lnSpc>
              <a:defRPr sz="700" b="1">
                <a:solidFill>
                  <a:schemeClr val="tx1"/>
                </a:solidFill>
              </a:defRPr>
            </a:lvl1pPr>
          </a:lstStyle>
          <a:p>
            <a:fld id="{5931CCED-C06E-4325-AB7A-98A9C7CD34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43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6" r:id="rId6"/>
    <p:sldLayoutId id="2147483657" r:id="rId7"/>
    <p:sldLayoutId id="2147483659" r:id="rId8"/>
    <p:sldLayoutId id="2147483658" r:id="rId9"/>
    <p:sldLayoutId id="2147483661" r:id="rId10"/>
  </p:sldLayoutIdLst>
  <p:hf hdr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ts val="26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33375" indent="-138113" algn="l" defTabSz="914400" rtl="0" eaLnBrk="1" latinLnBrk="0" hangingPunct="1">
        <a:lnSpc>
          <a:spcPts val="22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66725" indent="-134938" algn="l" defTabSz="914400" rtl="0" eaLnBrk="1" latinLnBrk="0" hangingPunct="1">
        <a:lnSpc>
          <a:spcPts val="1800"/>
        </a:lnSpc>
        <a:spcBef>
          <a:spcPct val="20000"/>
        </a:spcBef>
        <a:buFont typeface="Arial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-149225" algn="l" defTabSz="914400" rtl="0" eaLnBrk="1" latinLnBrk="0" hangingPunct="1">
        <a:lnSpc>
          <a:spcPts val="1800"/>
        </a:lnSpc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09625" indent="-190500" algn="l" defTabSz="914400" rtl="0" eaLnBrk="1" latinLnBrk="0" hangingPunct="1">
        <a:lnSpc>
          <a:spcPts val="1800"/>
        </a:lnSpc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vle.se/vardighetsgarantin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" y="1891748"/>
            <a:ext cx="9144000" cy="5002020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1560"/>
            <a:ext cx="9144000" cy="5143500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105A7-1E2F-489D-B69F-94F49E03E91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1432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C836696-AD6D-46AB-9ABD-B48D65C1A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E4656-9A3C-4087-92AD-3DEA1F1F71F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D9BF220-73EE-4775-AD51-586B3422E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Gävle kommun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88558D9-CA1D-4D2E-8D31-9C17B2542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1030" name="Picture 6" descr="https://upload.wikimedia.org/wikipedia/commons/d/d1/G%C3%A4vle_Municipality_in_G%C3%A4vleborg_County.png">
            <a:extLst>
              <a:ext uri="{FF2B5EF4-FFF2-40B4-BE49-F238E27FC236}">
                <a16:creationId xmlns:a16="http://schemas.microsoft.com/office/drawing/2014/main" id="{CB045795-7395-46FB-A1DE-31A85F301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88154"/>
            <a:ext cx="4591050" cy="528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87B969C2-6EC1-44C8-9492-615B86B3D814}"/>
              </a:ext>
            </a:extLst>
          </p:cNvPr>
          <p:cNvSpPr txBox="1"/>
          <p:nvPr/>
        </p:nvSpPr>
        <p:spPr>
          <a:xfrm>
            <a:off x="6372200" y="285293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Gävleborgs län och Gävle kommun</a:t>
            </a:r>
          </a:p>
        </p:txBody>
      </p:sp>
    </p:spTree>
    <p:extLst>
      <p:ext uri="{BB962C8B-B14F-4D97-AF65-F5344CB8AC3E}">
        <p14:creationId xmlns:p14="http://schemas.microsoft.com/office/powerpoint/2010/main" val="2379735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Kommunens organisation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dirty="0"/>
              <a:t>Gävle kommunkoncern består av fyra sektorer och fyra helägda bolag. </a:t>
            </a:r>
          </a:p>
          <a:p>
            <a:r>
              <a:rPr lang="sv-SE" sz="2000" dirty="0"/>
              <a:t>Till varje sektor är en eller flera nämnder kopplade.</a:t>
            </a:r>
          </a:p>
          <a:p>
            <a:r>
              <a:rPr lang="sv-SE" sz="2000" dirty="0"/>
              <a:t>Sektorerna består av tjänstemän och nämnderna av folkvalda politiker. </a:t>
            </a:r>
          </a:p>
          <a:p>
            <a:r>
              <a:rPr lang="sv-SE" sz="2000" dirty="0"/>
              <a:t>Varje bolag har en styrelse som också de består av politiker.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846C1-F72D-41C2-8063-01C44EF4A75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Gävle kommun</a:t>
            </a: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99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>
            <a:graphicFrameLocks noGrp="1"/>
          </p:cNvGraphicFramePr>
          <p:nvPr>
            <p:extLst/>
          </p:nvPr>
        </p:nvGraphicFramePr>
        <p:xfrm>
          <a:off x="-66261" y="390939"/>
          <a:ext cx="9276522" cy="6076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Diagram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45905"/>
              </p:ext>
            </p:extLst>
          </p:nvPr>
        </p:nvGraphicFramePr>
        <p:xfrm>
          <a:off x="86139" y="543339"/>
          <a:ext cx="9276522" cy="6076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1380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ubrik 8"/>
          <p:cNvSpPr txBox="1">
            <a:spLocks/>
          </p:cNvSpPr>
          <p:nvPr/>
        </p:nvSpPr>
        <p:spPr>
          <a:xfrm>
            <a:off x="1835696" y="2132856"/>
            <a:ext cx="6779256" cy="79208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Omvårdnad Gävle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835696" y="314096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Stöd och omsorg i vardagen</a:t>
            </a:r>
          </a:p>
          <a:p>
            <a:endParaRPr lang="sv-SE" sz="1400" dirty="0"/>
          </a:p>
        </p:txBody>
      </p:sp>
      <p:sp>
        <p:nvSpPr>
          <p:cNvPr id="2" name="textruta 1"/>
          <p:cNvSpPr txBox="1"/>
          <p:nvPr/>
        </p:nvSpPr>
        <p:spPr>
          <a:xfrm>
            <a:off x="7740352" y="6093296"/>
            <a:ext cx="955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2017-11-20</a:t>
            </a:r>
          </a:p>
        </p:txBody>
      </p:sp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  <p:sp>
        <p:nvSpPr>
          <p:cNvPr id="4" name="textruta 3"/>
          <p:cNvSpPr txBox="1"/>
          <p:nvPr/>
        </p:nvSpPr>
        <p:spPr>
          <a:xfrm>
            <a:off x="4716016" y="620688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b="1" dirty="0">
                <a:latin typeface="+mj-lt"/>
              </a:rPr>
              <a:t>Vårt uppdrag</a:t>
            </a:r>
          </a:p>
        </p:txBody>
      </p:sp>
    </p:spTree>
    <p:extLst>
      <p:ext uri="{BB962C8B-B14F-4D97-AF65-F5344CB8AC3E}">
        <p14:creationId xmlns:p14="http://schemas.microsoft.com/office/powerpoint/2010/main" val="1470760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895521" y="2132856"/>
            <a:ext cx="5052743" cy="136815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v-SE" dirty="0">
                <a:solidFill>
                  <a:srgbClr val="164679"/>
                </a:solidFill>
              </a:rPr>
              <a:t>Omvårdnad Gävle ansvarar för stöd och omsorg till personer med fysisk eller psykisk funktionsnedsättning i alla åldrar i Gävle kommun.</a:t>
            </a:r>
          </a:p>
          <a:p>
            <a:pPr marL="0" indent="0">
              <a:buNone/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med rundade hörn 23"/>
          <p:cNvSpPr/>
          <p:nvPr/>
        </p:nvSpPr>
        <p:spPr>
          <a:xfrm>
            <a:off x="3131407" y="5053130"/>
            <a:ext cx="2592721" cy="1112174"/>
          </a:xfrm>
          <a:prstGeom prst="round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 err="1">
              <a:solidFill>
                <a:schemeClr val="bg1"/>
              </a:solidFill>
            </a:endParaRPr>
          </a:p>
        </p:txBody>
      </p:sp>
      <p:sp>
        <p:nvSpPr>
          <p:cNvPr id="23" name="Rektangel med rundade hörn 22"/>
          <p:cNvSpPr/>
          <p:nvPr/>
        </p:nvSpPr>
        <p:spPr>
          <a:xfrm>
            <a:off x="6486368" y="3636717"/>
            <a:ext cx="2340333" cy="1160435"/>
          </a:xfrm>
          <a:prstGeom prst="round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 err="1">
              <a:solidFill>
                <a:schemeClr val="bg1"/>
              </a:solidFill>
            </a:endParaRPr>
          </a:p>
        </p:txBody>
      </p:sp>
      <p:sp>
        <p:nvSpPr>
          <p:cNvPr id="21" name="Rektangel med rundade hörn 20"/>
          <p:cNvSpPr/>
          <p:nvPr/>
        </p:nvSpPr>
        <p:spPr>
          <a:xfrm>
            <a:off x="6662918" y="2257181"/>
            <a:ext cx="2014187" cy="864006"/>
          </a:xfrm>
          <a:prstGeom prst="round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 err="1">
              <a:solidFill>
                <a:schemeClr val="bg1"/>
              </a:solidFill>
            </a:endParaRPr>
          </a:p>
        </p:txBody>
      </p:sp>
      <p:sp>
        <p:nvSpPr>
          <p:cNvPr id="19" name="Rektangel med rundade hörn 18"/>
          <p:cNvSpPr/>
          <p:nvPr/>
        </p:nvSpPr>
        <p:spPr>
          <a:xfrm>
            <a:off x="323528" y="3894247"/>
            <a:ext cx="1987853" cy="864096"/>
          </a:xfrm>
          <a:prstGeom prst="round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 err="1">
              <a:solidFill>
                <a:schemeClr val="bg1"/>
              </a:solidFill>
            </a:endParaRPr>
          </a:p>
        </p:txBody>
      </p:sp>
      <p:sp>
        <p:nvSpPr>
          <p:cNvPr id="18" name="Rektangel med rundade hörn 17"/>
          <p:cNvSpPr/>
          <p:nvPr/>
        </p:nvSpPr>
        <p:spPr>
          <a:xfrm>
            <a:off x="476730" y="2096775"/>
            <a:ext cx="1930643" cy="828169"/>
          </a:xfrm>
          <a:prstGeom prst="round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 err="1">
              <a:solidFill>
                <a:schemeClr val="bg1"/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2627784" y="980728"/>
            <a:ext cx="3785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dirty="0">
                <a:solidFill>
                  <a:schemeClr val="accent1"/>
                </a:solidFill>
              </a:rPr>
              <a:t>4 600 kunder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588952" y="2174461"/>
            <a:ext cx="17508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000" dirty="0">
                <a:solidFill>
                  <a:schemeClr val="accent6"/>
                </a:solidFill>
              </a:rPr>
              <a:t>Hemtjänst </a:t>
            </a:r>
          </a:p>
          <a:p>
            <a:pPr algn="ctr"/>
            <a:r>
              <a:rPr lang="sv-SE" sz="2000" dirty="0">
                <a:solidFill>
                  <a:schemeClr val="accent6"/>
                </a:solidFill>
              </a:rPr>
              <a:t>1 700 kunder</a:t>
            </a:r>
            <a:r>
              <a:rPr lang="sv-SE" sz="2000" dirty="0"/>
              <a:t> 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6819033" y="2367412"/>
            <a:ext cx="17075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000" dirty="0">
                <a:solidFill>
                  <a:schemeClr val="accent6"/>
                </a:solidFill>
              </a:rPr>
              <a:t>2 200+800 </a:t>
            </a:r>
            <a:br>
              <a:rPr lang="sv-SE" sz="2000" dirty="0">
                <a:solidFill>
                  <a:schemeClr val="accent6"/>
                </a:solidFill>
              </a:rPr>
            </a:br>
            <a:r>
              <a:rPr lang="sv-SE" sz="2000" dirty="0">
                <a:solidFill>
                  <a:schemeClr val="accent6"/>
                </a:solidFill>
              </a:rPr>
              <a:t>medarbetare 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6390376" y="3706791"/>
            <a:ext cx="2646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dirty="0">
                <a:solidFill>
                  <a:schemeClr val="accent6"/>
                </a:solidFill>
              </a:rPr>
              <a:t>Ca 1 375 </a:t>
            </a:r>
            <a:br>
              <a:rPr lang="sv-SE" sz="2000" dirty="0">
                <a:solidFill>
                  <a:schemeClr val="accent6"/>
                </a:solidFill>
              </a:rPr>
            </a:br>
            <a:r>
              <a:rPr lang="sv-SE" sz="2000" dirty="0">
                <a:solidFill>
                  <a:schemeClr val="accent6"/>
                </a:solidFill>
              </a:rPr>
              <a:t>lägenheter i </a:t>
            </a:r>
            <a:br>
              <a:rPr lang="sv-SE" sz="2000" dirty="0">
                <a:solidFill>
                  <a:schemeClr val="accent6"/>
                </a:solidFill>
              </a:rPr>
            </a:br>
            <a:r>
              <a:rPr lang="sv-SE" sz="2000" dirty="0">
                <a:solidFill>
                  <a:schemeClr val="accent6"/>
                </a:solidFill>
              </a:rPr>
              <a:t>särskilda boenden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519701" y="4003129"/>
            <a:ext cx="15953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000" dirty="0">
                <a:solidFill>
                  <a:schemeClr val="accent6"/>
                </a:solidFill>
              </a:rPr>
              <a:t>Omsättning</a:t>
            </a:r>
            <a:br>
              <a:rPr lang="sv-SE" sz="2000" dirty="0">
                <a:solidFill>
                  <a:schemeClr val="accent6"/>
                </a:solidFill>
              </a:rPr>
            </a:br>
            <a:r>
              <a:rPr lang="sv-SE" sz="2000" dirty="0">
                <a:solidFill>
                  <a:schemeClr val="accent6"/>
                </a:solidFill>
              </a:rPr>
              <a:t>1,8 Miljarder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3419872" y="5191892"/>
            <a:ext cx="22573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dirty="0">
                <a:solidFill>
                  <a:schemeClr val="accent6"/>
                </a:solidFill>
              </a:rPr>
              <a:t>15 000-20 000 </a:t>
            </a:r>
            <a:br>
              <a:rPr lang="sv-SE" sz="2400" dirty="0">
                <a:solidFill>
                  <a:schemeClr val="accent6"/>
                </a:solidFill>
              </a:rPr>
            </a:br>
            <a:r>
              <a:rPr lang="sv-SE" sz="2400" dirty="0">
                <a:solidFill>
                  <a:schemeClr val="accent6"/>
                </a:solidFill>
              </a:rPr>
              <a:t>närstående</a:t>
            </a:r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507" y="2307666"/>
            <a:ext cx="3524992" cy="234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2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bild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" r="5979"/>
          <a:stretch>
            <a:fillRect/>
          </a:stretch>
        </p:blipFill>
        <p:spPr/>
      </p:pic>
      <p:sp>
        <p:nvSpPr>
          <p:cNvPr id="4" name="textruta 3"/>
          <p:cNvSpPr txBox="1"/>
          <p:nvPr/>
        </p:nvSpPr>
        <p:spPr>
          <a:xfrm>
            <a:off x="4572000" y="3044278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b="1" dirty="0">
                <a:solidFill>
                  <a:schemeClr val="bg1"/>
                </a:solidFill>
                <a:latin typeface="+mj-lt"/>
              </a:rPr>
              <a:t>Lagar som styr</a:t>
            </a:r>
          </a:p>
        </p:txBody>
      </p:sp>
    </p:spTree>
    <p:extLst>
      <p:ext uri="{BB962C8B-B14F-4D97-AF65-F5344CB8AC3E}">
        <p14:creationId xmlns:p14="http://schemas.microsoft.com/office/powerpoint/2010/main" val="1161924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r>
              <a:rPr lang="sv-SE" dirty="0">
                <a:solidFill>
                  <a:srgbClr val="00A8B4"/>
                </a:solidFill>
              </a:rPr>
              <a:t>Lagar som styr verksamheten</a:t>
            </a: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882800" y="2113200"/>
            <a:ext cx="5857552" cy="2899976"/>
          </a:xfrm>
        </p:spPr>
        <p:txBody>
          <a:bodyPr/>
          <a:lstStyle/>
          <a:p>
            <a:pPr>
              <a:lnSpc>
                <a:spcPts val="3200"/>
              </a:lnSpc>
            </a:pPr>
            <a:r>
              <a:rPr lang="sv-SE" sz="1900" dirty="0">
                <a:solidFill>
                  <a:srgbClr val="164679"/>
                </a:solidFill>
              </a:rPr>
              <a:t>Socialtjänstlagen (SoL) </a:t>
            </a:r>
          </a:p>
          <a:p>
            <a:pPr>
              <a:lnSpc>
                <a:spcPts val="3200"/>
              </a:lnSpc>
            </a:pPr>
            <a:r>
              <a:rPr lang="sv-SE" sz="1900" dirty="0">
                <a:solidFill>
                  <a:srgbClr val="164679"/>
                </a:solidFill>
              </a:rPr>
              <a:t>Lagen om stöd och service till vissa funktionshindrade (LSS) </a:t>
            </a:r>
          </a:p>
          <a:p>
            <a:pPr>
              <a:lnSpc>
                <a:spcPts val="3200"/>
              </a:lnSpc>
            </a:pPr>
            <a:r>
              <a:rPr lang="sv-SE" sz="1900" dirty="0">
                <a:solidFill>
                  <a:srgbClr val="164679"/>
                </a:solidFill>
              </a:rPr>
              <a:t>Hälso- och sjukvårdslagen (HSL)</a:t>
            </a:r>
          </a:p>
          <a:p>
            <a:pPr>
              <a:lnSpc>
                <a:spcPts val="3200"/>
              </a:lnSpc>
            </a:pPr>
            <a:r>
              <a:rPr lang="sv-SE" sz="1900" dirty="0">
                <a:solidFill>
                  <a:srgbClr val="164679"/>
                </a:solidFill>
              </a:rPr>
              <a:t>Kommunallagen, Förvaltningslagen,</a:t>
            </a:r>
            <a:br>
              <a:rPr lang="sv-SE" sz="1900" dirty="0">
                <a:solidFill>
                  <a:srgbClr val="164679"/>
                </a:solidFill>
              </a:rPr>
            </a:br>
            <a:r>
              <a:rPr lang="sv-SE" sz="1900" dirty="0">
                <a:solidFill>
                  <a:srgbClr val="164679"/>
                </a:solidFill>
              </a:rPr>
              <a:t>Sekretesslagen, Arkivlagen, SFB m.fl.</a:t>
            </a:r>
          </a:p>
          <a:p>
            <a:pPr>
              <a:lnSpc>
                <a:spcPts val="3200"/>
              </a:lnSpc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" r="3171"/>
          <a:stretch/>
        </p:blipFill>
        <p:spPr>
          <a:xfrm>
            <a:off x="-108520" y="1068"/>
            <a:ext cx="9289032" cy="7100340"/>
          </a:xfrm>
          <a:prstGeom prst="rect">
            <a:avLst/>
          </a:prstGeom>
        </p:spPr>
      </p:pic>
      <p:sp>
        <p:nvSpPr>
          <p:cNvPr id="10" name="Rektangel med rundade hörn 9"/>
          <p:cNvSpPr/>
          <p:nvPr/>
        </p:nvSpPr>
        <p:spPr>
          <a:xfrm>
            <a:off x="1070254" y="4568064"/>
            <a:ext cx="6552728" cy="1440160"/>
          </a:xfrm>
          <a:prstGeom prst="roundRect">
            <a:avLst/>
          </a:prstGeom>
          <a:solidFill>
            <a:srgbClr val="EEECE1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 err="1">
              <a:solidFill>
                <a:schemeClr val="bg1"/>
              </a:solidFill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1165995" y="4568064"/>
            <a:ext cx="67400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b="1" dirty="0"/>
              <a:t>Hemtjänst 6 000 per dygn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b="1" dirty="0"/>
              <a:t>Hemsjukvård 160 per dygn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b="1" dirty="0"/>
              <a:t>Särskilda boenden 12 000 per dygn</a:t>
            </a:r>
          </a:p>
          <a:p>
            <a:pPr>
              <a:lnSpc>
                <a:spcPts val="1800"/>
              </a:lnSpc>
            </a:pPr>
            <a:br>
              <a:rPr lang="sv-SE" sz="1600" b="1" dirty="0">
                <a:solidFill>
                  <a:schemeClr val="bg2"/>
                </a:solidFill>
              </a:rPr>
            </a:br>
            <a:endParaRPr lang="sv-SE" sz="1600" b="1" dirty="0">
              <a:solidFill>
                <a:schemeClr val="bg2"/>
              </a:solidFill>
            </a:endParaRPr>
          </a:p>
          <a:p>
            <a:endParaRPr lang="sv-SE" sz="1400" dirty="0"/>
          </a:p>
        </p:txBody>
      </p:sp>
      <p:sp>
        <p:nvSpPr>
          <p:cNvPr id="9" name="Rektangel med rundade hörn 8"/>
          <p:cNvSpPr/>
          <p:nvPr/>
        </p:nvSpPr>
        <p:spPr>
          <a:xfrm>
            <a:off x="179512" y="188640"/>
            <a:ext cx="6192688" cy="1008112"/>
          </a:xfrm>
          <a:prstGeom prst="roundRect">
            <a:avLst/>
          </a:prstGeom>
          <a:solidFill>
            <a:srgbClr val="EEECE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 err="1">
              <a:solidFill>
                <a:schemeClr val="bg1"/>
              </a:solidFill>
            </a:endParaRP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292600" y="287132"/>
            <a:ext cx="8851400" cy="854968"/>
          </a:xfrm>
        </p:spPr>
        <p:txBody>
          <a:bodyPr/>
          <a:lstStyle/>
          <a:p>
            <a:r>
              <a:rPr lang="sv-SE" sz="4000" dirty="0">
                <a:solidFill>
                  <a:schemeClr val="tx2">
                    <a:lumMod val="50000"/>
                  </a:schemeClr>
                </a:solidFill>
              </a:rPr>
              <a:t>Minst 18 000 kundmöten </a:t>
            </a:r>
            <a:br>
              <a:rPr lang="sv-SE" sz="40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sv-SE" sz="4000" dirty="0">
                <a:solidFill>
                  <a:schemeClr val="tx2">
                    <a:lumMod val="50000"/>
                  </a:schemeClr>
                </a:solidFill>
              </a:rPr>
              <a:t>varje dygn</a:t>
            </a:r>
          </a:p>
        </p:txBody>
      </p:sp>
    </p:spTree>
    <p:extLst>
      <p:ext uri="{BB962C8B-B14F-4D97-AF65-F5344CB8AC3E}">
        <p14:creationId xmlns:p14="http://schemas.microsoft.com/office/powerpoint/2010/main" val="3451301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/>
          <p:cNvSpPr>
            <a:spLocks noGrp="1"/>
          </p:cNvSpPr>
          <p:nvPr>
            <p:ph type="pic" sz="quarter" idx="10"/>
          </p:nvPr>
        </p:nvSpPr>
        <p:spPr>
          <a:xfrm>
            <a:off x="0" y="7965"/>
            <a:ext cx="9144000" cy="6858000"/>
          </a:xfrm>
        </p:spPr>
      </p:sp>
      <p:sp>
        <p:nvSpPr>
          <p:cNvPr id="3" name="Rubrik 8"/>
          <p:cNvSpPr txBox="1">
            <a:spLocks/>
          </p:cNvSpPr>
          <p:nvPr/>
        </p:nvSpPr>
        <p:spPr>
          <a:xfrm>
            <a:off x="1187624" y="980728"/>
            <a:ext cx="7355320" cy="494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solidFill>
                  <a:srgbClr val="00A8B4"/>
                </a:solidFill>
              </a:rPr>
              <a:t>Lagstyrd verksamhet</a:t>
            </a:r>
            <a:endParaRPr lang="sv-SE" b="0" dirty="0">
              <a:solidFill>
                <a:srgbClr val="002060"/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535110101"/>
              </p:ext>
            </p:extLst>
          </p:nvPr>
        </p:nvGraphicFramePr>
        <p:xfrm>
          <a:off x="539552" y="2436796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4926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/>
          <p:cNvSpPr>
            <a:spLocks noGrp="1"/>
          </p:cNvSpPr>
          <p:nvPr>
            <p:ph type="pic" sz="quarter" idx="10"/>
          </p:nvPr>
        </p:nvSpPr>
        <p:spPr>
          <a:xfrm>
            <a:off x="0" y="7965"/>
            <a:ext cx="9144000" cy="6858000"/>
          </a:xfrm>
        </p:spPr>
      </p:sp>
      <p:sp>
        <p:nvSpPr>
          <p:cNvPr id="3" name="Rubrik 8"/>
          <p:cNvSpPr txBox="1">
            <a:spLocks/>
          </p:cNvSpPr>
          <p:nvPr/>
        </p:nvSpPr>
        <p:spPr>
          <a:xfrm>
            <a:off x="1187624" y="980728"/>
            <a:ext cx="7355320" cy="494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solidFill>
                  <a:srgbClr val="00A8B4"/>
                </a:solidFill>
              </a:rPr>
              <a:t>Lagstyrd verksamhet</a:t>
            </a:r>
            <a:endParaRPr lang="sv-SE" b="0" dirty="0">
              <a:solidFill>
                <a:srgbClr val="002060"/>
              </a:solidFill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1187624" y="1556792"/>
            <a:ext cx="756084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900" i="1" dirty="0">
                <a:solidFill>
                  <a:schemeClr val="tx2"/>
                </a:solidFill>
              </a:rPr>
              <a:t>Omvårdnad Gävles verksamhet är lagstyrd, med starkt lagkrav. 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953044133"/>
              </p:ext>
            </p:extLst>
          </p:nvPr>
        </p:nvGraphicFramePr>
        <p:xfrm>
          <a:off x="539552" y="2436796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3778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14"/>
            <a:ext cx="10077924" cy="6721896"/>
          </a:xfrm>
        </p:spPr>
      </p:pic>
      <p:sp>
        <p:nvSpPr>
          <p:cNvPr id="4" name="textruta 3"/>
          <p:cNvSpPr txBox="1"/>
          <p:nvPr/>
        </p:nvSpPr>
        <p:spPr>
          <a:xfrm>
            <a:off x="1835696" y="2492896"/>
            <a:ext cx="5184576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v-SE" sz="4400" b="1" dirty="0">
                <a:solidFill>
                  <a:schemeClr val="bg1"/>
                </a:solidFill>
              </a:rPr>
              <a:t>Ansöka om</a:t>
            </a:r>
          </a:p>
          <a:p>
            <a:pPr>
              <a:lnSpc>
                <a:spcPct val="90000"/>
              </a:lnSpc>
            </a:pPr>
            <a:r>
              <a:rPr lang="sv-SE" sz="4400" b="1" dirty="0">
                <a:solidFill>
                  <a:schemeClr val="bg1"/>
                </a:solidFill>
              </a:rPr>
              <a:t>stöd och insatser</a:t>
            </a:r>
          </a:p>
        </p:txBody>
      </p:sp>
    </p:spTree>
    <p:extLst>
      <p:ext uri="{BB962C8B-B14F-4D97-AF65-F5344CB8AC3E}">
        <p14:creationId xmlns:p14="http://schemas.microsoft.com/office/powerpoint/2010/main" val="3101652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r>
              <a:rPr lang="sv-SE" dirty="0">
                <a:solidFill>
                  <a:srgbClr val="00A8B4"/>
                </a:solidFill>
              </a:rPr>
              <a:t>Alla har samma rätt att söka</a:t>
            </a: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882800" y="2257216"/>
            <a:ext cx="5857552" cy="26839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Alla som bor i Gävle kommun har enligt lag rätt att ansöka om stöd och insatser.</a:t>
            </a:r>
            <a:br>
              <a:rPr lang="sv-SE" sz="1900" dirty="0">
                <a:solidFill>
                  <a:schemeClr val="tx2"/>
                </a:solidFill>
              </a:rPr>
            </a:br>
            <a:endParaRPr lang="sv-SE" sz="1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Ansökan görs hos Omvårdnad Gävles biståndsenhet som utreder och fattar beslut om och vilket stöd som ska beviljas.</a:t>
            </a:r>
            <a:br>
              <a:rPr lang="sv-SE" sz="1900" dirty="0">
                <a:solidFill>
                  <a:schemeClr val="tx2"/>
                </a:solidFill>
              </a:rPr>
            </a:br>
            <a:endParaRPr lang="sv-SE" sz="1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Bedömningen görs individuellt och alltid med stöd</a:t>
            </a:r>
            <a:br>
              <a:rPr lang="sv-SE" sz="1900" dirty="0">
                <a:solidFill>
                  <a:schemeClr val="tx2"/>
                </a:solidFill>
              </a:rPr>
            </a:br>
            <a:r>
              <a:rPr lang="sv-SE" sz="1900" dirty="0">
                <a:solidFill>
                  <a:schemeClr val="tx2"/>
                </a:solidFill>
              </a:rPr>
              <a:t>av lagar.</a:t>
            </a:r>
          </a:p>
        </p:txBody>
      </p:sp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/>
          <p:cNvSpPr txBox="1"/>
          <p:nvPr/>
        </p:nvSpPr>
        <p:spPr>
          <a:xfrm>
            <a:off x="602730" y="1246113"/>
            <a:ext cx="46085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Ordinärt boende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Vård- och omsorgsboende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Funktionsnedsättning</a:t>
            </a:r>
          </a:p>
          <a:p>
            <a:endParaRPr lang="sv-SE" sz="1400" dirty="0"/>
          </a:p>
        </p:txBody>
      </p:sp>
      <p:pic>
        <p:nvPicPr>
          <p:cNvPr id="9" name="Platshållare för bild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4" r="5634"/>
          <a:stretch>
            <a:fillRect/>
          </a:stretch>
        </p:blipFill>
        <p:spPr/>
      </p:pic>
      <p:sp>
        <p:nvSpPr>
          <p:cNvPr id="4" name="textruta 3"/>
          <p:cNvSpPr txBox="1"/>
          <p:nvPr/>
        </p:nvSpPr>
        <p:spPr>
          <a:xfrm>
            <a:off x="3788024" y="404664"/>
            <a:ext cx="54360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v-SE" sz="3000" b="1" dirty="0">
                <a:solidFill>
                  <a:schemeClr val="bg1"/>
                </a:solidFill>
              </a:rPr>
              <a:t>Våra verksamhetsområden</a:t>
            </a:r>
          </a:p>
        </p:txBody>
      </p:sp>
      <p:sp>
        <p:nvSpPr>
          <p:cNvPr id="3" name="Rektangel 2"/>
          <p:cNvSpPr/>
          <p:nvPr/>
        </p:nvSpPr>
        <p:spPr>
          <a:xfrm>
            <a:off x="5364088" y="958662"/>
            <a:ext cx="3435556" cy="2118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sv-SE" sz="2000" b="1" dirty="0">
                <a:solidFill>
                  <a:schemeClr val="bg1"/>
                </a:solidFill>
              </a:rPr>
              <a:t>Ordinärt boende</a:t>
            </a:r>
          </a:p>
          <a:p>
            <a:pPr algn="r">
              <a:lnSpc>
                <a:spcPct val="150000"/>
              </a:lnSpc>
            </a:pPr>
            <a:r>
              <a:rPr lang="sv-SE" sz="2000" b="1" dirty="0">
                <a:solidFill>
                  <a:schemeClr val="bg1"/>
                </a:solidFill>
              </a:rPr>
              <a:t>Vård- och omsorgsboende</a:t>
            </a:r>
          </a:p>
          <a:p>
            <a:pPr algn="r">
              <a:lnSpc>
                <a:spcPct val="150000"/>
              </a:lnSpc>
            </a:pPr>
            <a:r>
              <a:rPr lang="sv-SE" sz="2000" b="1" dirty="0">
                <a:solidFill>
                  <a:schemeClr val="bg1"/>
                </a:solidFill>
              </a:rPr>
              <a:t>Funktionsnedsättning</a:t>
            </a:r>
          </a:p>
          <a:p>
            <a:pPr algn="r">
              <a:lnSpc>
                <a:spcPts val="2500"/>
              </a:lnSpc>
            </a:pPr>
            <a:endParaRPr lang="sv-SE" b="1" dirty="0">
              <a:solidFill>
                <a:schemeClr val="bg1"/>
              </a:solidFill>
            </a:endParaRPr>
          </a:p>
          <a:p>
            <a:pPr algn="r">
              <a:lnSpc>
                <a:spcPts val="2500"/>
              </a:lnSpc>
            </a:pPr>
            <a:endParaRPr lang="sv-S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7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" r="3082"/>
          <a:stretch>
            <a:fillRect/>
          </a:stretch>
        </p:blipFill>
        <p:spPr>
          <a:xfrm>
            <a:off x="-1548680" y="-891481"/>
            <a:ext cx="12385376" cy="9289032"/>
          </a:xfrm>
        </p:spPr>
      </p:pic>
      <p:sp>
        <p:nvSpPr>
          <p:cNvPr id="4" name="textruta 3"/>
          <p:cNvSpPr txBox="1"/>
          <p:nvPr/>
        </p:nvSpPr>
        <p:spPr>
          <a:xfrm>
            <a:off x="3924455" y="980728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b="1" dirty="0">
                <a:solidFill>
                  <a:schemeClr val="bg1"/>
                </a:solidFill>
              </a:rPr>
              <a:t>Ordinärt boende</a:t>
            </a:r>
          </a:p>
        </p:txBody>
      </p:sp>
    </p:spTree>
    <p:extLst>
      <p:ext uri="{BB962C8B-B14F-4D97-AF65-F5344CB8AC3E}">
        <p14:creationId xmlns:p14="http://schemas.microsoft.com/office/powerpoint/2010/main" val="4203999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97200" y="404664"/>
            <a:ext cx="6779256" cy="854968"/>
          </a:xfrm>
        </p:spPr>
        <p:txBody>
          <a:bodyPr/>
          <a:lstStyle/>
          <a:p>
            <a:r>
              <a:rPr lang="sv-SE" dirty="0">
                <a:solidFill>
                  <a:srgbClr val="00A8B4"/>
                </a:solidFill>
              </a:rPr>
              <a:t>Ordinärt boende</a:t>
            </a:r>
            <a:br>
              <a:rPr lang="sv-SE" i="1" dirty="0">
                <a:solidFill>
                  <a:srgbClr val="00A8B4"/>
                </a:solidFill>
              </a:rPr>
            </a:b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E4656-9A3C-4087-92AD-3DEA1F1F71F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Gävle kommun</a:t>
            </a:r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6" name="textruta 5"/>
          <p:cNvSpPr txBox="1"/>
          <p:nvPr/>
        </p:nvSpPr>
        <p:spPr>
          <a:xfrm>
            <a:off x="1897200" y="1052736"/>
            <a:ext cx="5832648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900" dirty="0">
                <a:solidFill>
                  <a:schemeClr val="tx2"/>
                </a:solidFill>
              </a:rPr>
              <a:t>Hemtjänst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LOV - Lagen om valfrihetssystem inom hemtjänsten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solidFill>
                <a:schemeClr val="tx2"/>
              </a:solidFill>
            </a:endParaRPr>
          </a:p>
          <a:p>
            <a:pPr lvl="0"/>
            <a:r>
              <a:rPr lang="sv-SE" sz="1900" dirty="0">
                <a:solidFill>
                  <a:schemeClr val="tx2"/>
                </a:solidFill>
              </a:rPr>
              <a:t>Hälso- och sjukvård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Hemsjukvård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Natt &amp; larm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Rehabilitering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sz="1400" dirty="0">
              <a:solidFill>
                <a:schemeClr val="tx2"/>
              </a:solidFill>
            </a:endParaRPr>
          </a:p>
          <a:p>
            <a:r>
              <a:rPr lang="sv-SE" sz="1900" dirty="0">
                <a:solidFill>
                  <a:schemeClr val="tx2"/>
                </a:solidFill>
              </a:rPr>
              <a:t>Förebyggande verksamhet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Förebyggande verksamhet ( Volontär i Gävle ,Anhörigcenter, träffpunkter, trygghetsboende, personliga ombud)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Dagverksamhet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Anhöriganställda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Korttidsplatser (Bergmästaren)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2"/>
                </a:solidFill>
              </a:rPr>
              <a:t>Avlösningsvistelse (Villa Brynäs)</a:t>
            </a:r>
          </a:p>
          <a:p>
            <a:pPr lvl="0"/>
            <a:endParaRPr lang="sv-SE" sz="1400" dirty="0"/>
          </a:p>
          <a:p>
            <a:pPr lvl="0"/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605363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bild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2" b="25162"/>
          <a:stretch>
            <a:fillRect/>
          </a:stretch>
        </p:blipFill>
        <p:spPr/>
      </p:pic>
      <p:sp>
        <p:nvSpPr>
          <p:cNvPr id="4" name="Rektangel 3"/>
          <p:cNvSpPr/>
          <p:nvPr/>
        </p:nvSpPr>
        <p:spPr>
          <a:xfrm>
            <a:off x="2771800" y="5085184"/>
            <a:ext cx="60789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4400" b="1" dirty="0">
                <a:solidFill>
                  <a:schemeClr val="bg1"/>
                </a:solidFill>
              </a:rPr>
              <a:t>Funktionsnedsättning</a:t>
            </a:r>
          </a:p>
        </p:txBody>
      </p:sp>
    </p:spTree>
    <p:extLst>
      <p:ext uri="{BB962C8B-B14F-4D97-AF65-F5344CB8AC3E}">
        <p14:creationId xmlns:p14="http://schemas.microsoft.com/office/powerpoint/2010/main" val="1266412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5" name="Rektangel 4"/>
          <p:cNvSpPr/>
          <p:nvPr/>
        </p:nvSpPr>
        <p:spPr>
          <a:xfrm>
            <a:off x="3059832" y="4693984"/>
            <a:ext cx="573426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sv-SE" sz="2800" b="1" dirty="0">
                <a:solidFill>
                  <a:schemeClr val="bg1"/>
                </a:solidFill>
              </a:rPr>
              <a:t>Socialpsykiatri</a:t>
            </a:r>
          </a:p>
          <a:p>
            <a:pPr algn="r"/>
            <a:r>
              <a:rPr lang="sv-SE" sz="2800" b="1" dirty="0">
                <a:solidFill>
                  <a:schemeClr val="bg1"/>
                </a:solidFill>
              </a:rPr>
              <a:t>Boende och stöd enligt LSS/</a:t>
            </a:r>
            <a:r>
              <a:rPr lang="sv-SE" sz="2800" b="1" dirty="0" err="1">
                <a:solidFill>
                  <a:schemeClr val="bg1"/>
                </a:solidFill>
              </a:rPr>
              <a:t>SoL</a:t>
            </a:r>
            <a:endParaRPr lang="sv-SE" sz="2800" b="1" dirty="0">
              <a:solidFill>
                <a:schemeClr val="bg1"/>
              </a:solidFill>
            </a:endParaRPr>
          </a:p>
          <a:p>
            <a:pPr algn="r"/>
            <a:r>
              <a:rPr lang="sv-SE" sz="2800" b="1" dirty="0">
                <a:solidFill>
                  <a:schemeClr val="bg1"/>
                </a:solidFill>
              </a:rPr>
              <a:t>Personlig assistans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5508104" y="4025117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>
                <a:solidFill>
                  <a:schemeClr val="bg1"/>
                </a:solidFill>
              </a:rPr>
              <a:t>Tre olika delar</a:t>
            </a:r>
          </a:p>
        </p:txBody>
      </p:sp>
    </p:spTree>
    <p:extLst>
      <p:ext uri="{BB962C8B-B14F-4D97-AF65-F5344CB8AC3E}">
        <p14:creationId xmlns:p14="http://schemas.microsoft.com/office/powerpoint/2010/main" val="3913287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sv-SE" sz="3200" dirty="0">
                <a:solidFill>
                  <a:srgbClr val="00A8B4"/>
                </a:solidFill>
              </a:rPr>
            </a:br>
            <a:br>
              <a:rPr lang="sv-SE" sz="3200" dirty="0">
                <a:solidFill>
                  <a:srgbClr val="00A8B4"/>
                </a:solidFill>
              </a:rPr>
            </a:br>
            <a:br>
              <a:rPr lang="sv-SE" sz="3200" dirty="0">
                <a:solidFill>
                  <a:srgbClr val="00A8B4"/>
                </a:solidFill>
              </a:rPr>
            </a:br>
            <a:r>
              <a:rPr lang="sv-SE" sz="3200" dirty="0">
                <a:solidFill>
                  <a:srgbClr val="00A8B4"/>
                </a:solidFill>
              </a:rPr>
              <a:t>Socialpsykiatri</a:t>
            </a:r>
            <a:endParaRPr lang="sv-SE" dirty="0">
              <a:solidFill>
                <a:srgbClr val="00A8B4"/>
              </a:solidFill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E4656-9A3C-4087-92AD-3DEA1F1F71F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Gävle kommun</a:t>
            </a:r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6" name="Rektangel 5"/>
          <p:cNvSpPr/>
          <p:nvPr/>
        </p:nvSpPr>
        <p:spPr>
          <a:xfrm>
            <a:off x="1897200" y="2348880"/>
            <a:ext cx="41149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tx2"/>
                </a:solidFill>
              </a:rPr>
              <a:t>Boendestöd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tx2"/>
                </a:solidFill>
              </a:rPr>
              <a:t>Gruppboenden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tx2"/>
                </a:solidFill>
              </a:rPr>
              <a:t>Serviceboenden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900" dirty="0" err="1">
                <a:solidFill>
                  <a:schemeClr val="tx2"/>
                </a:solidFill>
              </a:rPr>
              <a:t>Nygården</a:t>
            </a:r>
            <a:r>
              <a:rPr lang="sv-SE" sz="1900" dirty="0">
                <a:solidFill>
                  <a:schemeClr val="tx2"/>
                </a:solidFill>
              </a:rPr>
              <a:t> </a:t>
            </a:r>
            <a:r>
              <a:rPr lang="sv-SE" sz="1900" i="1" dirty="0">
                <a:solidFill>
                  <a:schemeClr val="tx2"/>
                </a:solidFill>
              </a:rPr>
              <a:t>(Träffpunkt)</a:t>
            </a:r>
          </a:p>
        </p:txBody>
      </p:sp>
    </p:spTree>
    <p:extLst>
      <p:ext uri="{BB962C8B-B14F-4D97-AF65-F5344CB8AC3E}">
        <p14:creationId xmlns:p14="http://schemas.microsoft.com/office/powerpoint/2010/main" val="1153999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>
          <a:xfrm>
            <a:off x="1897200" y="1124744"/>
            <a:ext cx="6779256" cy="854968"/>
          </a:xfrm>
        </p:spPr>
        <p:txBody>
          <a:bodyPr/>
          <a:lstStyle/>
          <a:p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dirty="0"/>
            </a:br>
            <a:r>
              <a:rPr lang="sv-SE" dirty="0">
                <a:solidFill>
                  <a:srgbClr val="00A8B4"/>
                </a:solidFill>
              </a:rPr>
              <a:t>Boende och stöd enligt LSS/</a:t>
            </a:r>
            <a:r>
              <a:rPr lang="sv-SE" dirty="0" err="1">
                <a:solidFill>
                  <a:srgbClr val="00A8B4"/>
                </a:solidFill>
              </a:rPr>
              <a:t>SoL</a:t>
            </a:r>
            <a:br>
              <a:rPr lang="sv-SE" sz="1800" dirty="0"/>
            </a:br>
            <a:endParaRPr lang="sv-SE" sz="1800" i="1" dirty="0"/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897200" y="2329224"/>
            <a:ext cx="5915160" cy="3116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Personligt stöd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Gruppbostäder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Servicebostäder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Gruppbostad för barn och ungdomar</a:t>
            </a:r>
          </a:p>
          <a:p>
            <a:pPr>
              <a:lnSpc>
                <a:spcPts val="2400"/>
              </a:lnSpc>
            </a:pPr>
            <a:r>
              <a:rPr lang="sv-SE" sz="1900" dirty="0">
                <a:solidFill>
                  <a:schemeClr val="tx2"/>
                </a:solidFill>
              </a:rPr>
              <a:t>Verksamheten för kontaktpersoner, ledsagare, avlösarservice och kontaktfamiljer 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Korttidshem/korttidsvistelse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Moränen </a:t>
            </a:r>
            <a:r>
              <a:rPr lang="sv-SE" sz="1900" i="1" dirty="0">
                <a:solidFill>
                  <a:schemeClr val="tx2"/>
                </a:solidFill>
              </a:rPr>
              <a:t>(Träffpunkt)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600" dirty="0"/>
          </a:p>
          <a:p>
            <a:pPr>
              <a:lnSpc>
                <a:spcPts val="2600"/>
              </a:lnSpc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933755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>
          <a:xfrm>
            <a:off x="1897200" y="1124744"/>
            <a:ext cx="6779256" cy="576064"/>
          </a:xfrm>
        </p:spPr>
        <p:txBody>
          <a:bodyPr/>
          <a:lstStyle/>
          <a:p>
            <a:r>
              <a:rPr lang="sv-SE" dirty="0">
                <a:solidFill>
                  <a:srgbClr val="00A8B4"/>
                </a:solidFill>
              </a:rPr>
              <a:t>Personlig assistans</a:t>
            </a:r>
            <a:br>
              <a:rPr lang="sv-SE" dirty="0">
                <a:solidFill>
                  <a:srgbClr val="00A8B4"/>
                </a:solidFill>
              </a:rPr>
            </a:b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882800" y="1700808"/>
            <a:ext cx="5281488" cy="4464496"/>
          </a:xfrm>
        </p:spPr>
        <p:txBody>
          <a:bodyPr/>
          <a:lstStyle/>
          <a:p>
            <a:pPr marL="0" indent="0">
              <a:lnSpc>
                <a:spcPts val="2600"/>
              </a:lnSpc>
              <a:buNone/>
            </a:pPr>
            <a:r>
              <a:rPr lang="sv-SE" sz="1900" i="1" dirty="0">
                <a:solidFill>
                  <a:schemeClr val="tx2"/>
                </a:solidFill>
              </a:rPr>
              <a:t>Den som är upp till 65 år och som på grund av stora och varaktiga funktionsnedsättningar behöver personligt utformat stöd kan beviljas personlig assistans.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300" i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Ledsagarservice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Avlösarservice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Kontaktperson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Kontaktfamilj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Personlig assistans</a:t>
            </a:r>
          </a:p>
        </p:txBody>
      </p:sp>
    </p:spTree>
    <p:extLst>
      <p:ext uri="{BB962C8B-B14F-4D97-AF65-F5344CB8AC3E}">
        <p14:creationId xmlns:p14="http://schemas.microsoft.com/office/powerpoint/2010/main" val="1245828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" r="2784"/>
          <a:stretch>
            <a:fillRect/>
          </a:stretch>
        </p:blipFill>
        <p:spPr>
          <a:xfrm>
            <a:off x="-972616" y="-243408"/>
            <a:ext cx="10561174" cy="7920880"/>
          </a:xfrm>
        </p:spPr>
      </p:pic>
      <p:sp>
        <p:nvSpPr>
          <p:cNvPr id="4" name="Rektangel 3"/>
          <p:cNvSpPr/>
          <p:nvPr/>
        </p:nvSpPr>
        <p:spPr>
          <a:xfrm>
            <a:off x="467544" y="476672"/>
            <a:ext cx="4575291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sv-SE" sz="4400" b="1" dirty="0">
                <a:solidFill>
                  <a:schemeClr val="bg1"/>
                </a:solidFill>
              </a:rPr>
              <a:t>Vård- och</a:t>
            </a:r>
            <a:br>
              <a:rPr lang="sv-SE" sz="4400" b="1" dirty="0">
                <a:solidFill>
                  <a:schemeClr val="bg1"/>
                </a:solidFill>
              </a:rPr>
            </a:br>
            <a:r>
              <a:rPr lang="sv-SE" sz="4400" b="1" dirty="0">
                <a:solidFill>
                  <a:schemeClr val="bg1"/>
                </a:solidFill>
              </a:rPr>
              <a:t>omsorgsboende</a:t>
            </a:r>
          </a:p>
        </p:txBody>
      </p:sp>
    </p:spTree>
    <p:extLst>
      <p:ext uri="{BB962C8B-B14F-4D97-AF65-F5344CB8AC3E}">
        <p14:creationId xmlns:p14="http://schemas.microsoft.com/office/powerpoint/2010/main" val="2217604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>
          <a:xfrm>
            <a:off x="1619672" y="836712"/>
            <a:ext cx="6779256" cy="854968"/>
          </a:xfrm>
        </p:spPr>
        <p:txBody>
          <a:bodyPr/>
          <a:lstStyle/>
          <a:p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r>
              <a:rPr lang="sv-SE" dirty="0">
                <a:solidFill>
                  <a:srgbClr val="00A8B4"/>
                </a:solidFill>
              </a:rPr>
              <a:t>Vård- och omsorgsboende</a:t>
            </a: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619672" y="2347961"/>
            <a:ext cx="3096344" cy="21602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Bergmästaren (korttids, avlösning)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6:e Tvärgatan 26 </a:t>
            </a:r>
            <a:r>
              <a:rPr lang="sv-SE" sz="1600" i="1" dirty="0">
                <a:solidFill>
                  <a:schemeClr val="tx2"/>
                </a:solidFill>
              </a:rPr>
              <a:t>(</a:t>
            </a:r>
            <a:r>
              <a:rPr lang="sv-SE" sz="1600" i="1" dirty="0" err="1">
                <a:solidFill>
                  <a:schemeClr val="tx2"/>
                </a:solidFill>
              </a:rPr>
              <a:t>Vardaga</a:t>
            </a:r>
            <a:r>
              <a:rPr lang="sv-SE" sz="1600" i="1" dirty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Fleminggatan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Forellplan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Furugården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Gävle strand</a:t>
            </a:r>
          </a:p>
          <a:p>
            <a:pPr>
              <a:lnSpc>
                <a:spcPct val="100000"/>
              </a:lnSpc>
            </a:pPr>
            <a:r>
              <a:rPr lang="sv-SE" sz="1600" dirty="0" err="1">
                <a:solidFill>
                  <a:schemeClr val="tx2"/>
                </a:solidFill>
              </a:rPr>
              <a:t>Hilleborg</a:t>
            </a:r>
            <a:endParaRPr lang="sv-SE" sz="1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Kristinelund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Pukslagarvägens vård- och omsorgsboende </a:t>
            </a:r>
            <a:r>
              <a:rPr lang="sv-SE" sz="1600" i="1" dirty="0">
                <a:solidFill>
                  <a:schemeClr val="tx2"/>
                </a:solidFill>
              </a:rPr>
              <a:t>(</a:t>
            </a:r>
            <a:r>
              <a:rPr lang="sv-SE" sz="1600" i="1" dirty="0" err="1">
                <a:solidFill>
                  <a:schemeClr val="tx2"/>
                </a:solidFill>
              </a:rPr>
              <a:t>Attendo</a:t>
            </a:r>
            <a:r>
              <a:rPr lang="sv-SE" sz="1600" i="1" dirty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endParaRPr lang="sv-SE" sz="1600" i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sv-SE" sz="1900" dirty="0">
              <a:solidFill>
                <a:schemeClr val="tx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sv-SE" sz="1600" dirty="0"/>
          </a:p>
        </p:txBody>
      </p:sp>
      <p:sp>
        <p:nvSpPr>
          <p:cNvPr id="6" name="Platshållare för innehåll 9"/>
          <p:cNvSpPr txBox="1">
            <a:spLocks/>
          </p:cNvSpPr>
          <p:nvPr/>
        </p:nvSpPr>
        <p:spPr>
          <a:xfrm>
            <a:off x="5076056" y="2347961"/>
            <a:ext cx="3384376" cy="2083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lnSpc>
                <a:spcPts val="2800"/>
              </a:lnSpc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3375" indent="-138113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6725" indent="-134938" algn="l" defTabSz="914400" rtl="0" eaLnBrk="1" latinLnBrk="0" hangingPunct="1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8650" indent="-149225" algn="l" defTabSz="914400" rtl="0" eaLnBrk="1" latinLnBrk="0" hangingPunct="1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9625" indent="-190500" algn="l" defTabSz="914400" rtl="0" eaLnBrk="1" latinLnBrk="0" hangingPunct="1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sv-SE" sz="1600" dirty="0" err="1">
                <a:solidFill>
                  <a:schemeClr val="tx2"/>
                </a:solidFill>
              </a:rPr>
              <a:t>Selggrensgården</a:t>
            </a:r>
            <a:endParaRPr lang="sv-SE" sz="1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Stigslund </a:t>
            </a:r>
            <a:r>
              <a:rPr lang="sv-SE" sz="1600" i="1" dirty="0">
                <a:solidFill>
                  <a:schemeClr val="tx2"/>
                </a:solidFill>
              </a:rPr>
              <a:t>(Vardaga)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Solberga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Solgårdsgatans vård- och omsorgsboende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Södra Centralgatans vård- och omsorgsboende </a:t>
            </a:r>
            <a:r>
              <a:rPr lang="sv-SE" sz="1600" i="1" dirty="0">
                <a:solidFill>
                  <a:schemeClr val="tx2"/>
                </a:solidFill>
              </a:rPr>
              <a:t>(Humana)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Vallongården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Villa Vallonen </a:t>
            </a:r>
            <a:r>
              <a:rPr lang="sv-SE" sz="1600" i="1" dirty="0">
                <a:solidFill>
                  <a:schemeClr val="tx2"/>
                </a:solidFill>
              </a:rPr>
              <a:t>(Vardaga)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Vinddraget 14 </a:t>
            </a:r>
            <a:r>
              <a:rPr lang="sv-SE" sz="1600" i="1" dirty="0">
                <a:solidFill>
                  <a:schemeClr val="tx2"/>
                </a:solidFill>
              </a:rPr>
              <a:t>(</a:t>
            </a:r>
            <a:r>
              <a:rPr lang="sv-SE" sz="1600" i="1" dirty="0" err="1">
                <a:solidFill>
                  <a:schemeClr val="tx2"/>
                </a:solidFill>
              </a:rPr>
              <a:t>Attendo</a:t>
            </a:r>
            <a:r>
              <a:rPr lang="sv-SE" sz="1600" i="1" dirty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sv-SE" sz="1600" dirty="0">
                <a:solidFill>
                  <a:schemeClr val="tx2"/>
                </a:solidFill>
              </a:rPr>
              <a:t>Ängslyckan</a:t>
            </a:r>
          </a:p>
          <a:p>
            <a:pPr marL="0" indent="0">
              <a:lnSpc>
                <a:spcPct val="100000"/>
              </a:lnSpc>
              <a:buFont typeface="Arial" pitchFamily="34" charset="0"/>
              <a:buNone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" r="5507"/>
          <a:stretch>
            <a:fillRect/>
          </a:stretch>
        </p:blipFill>
        <p:spPr/>
      </p:pic>
      <p:sp>
        <p:nvSpPr>
          <p:cNvPr id="5" name="Rektangel 4"/>
          <p:cNvSpPr/>
          <p:nvPr/>
        </p:nvSpPr>
        <p:spPr>
          <a:xfrm>
            <a:off x="467544" y="2636912"/>
            <a:ext cx="3667992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sv-SE" sz="4400" b="1" dirty="0">
                <a:solidFill>
                  <a:schemeClr val="bg1"/>
                </a:solidFill>
              </a:rPr>
              <a:t>Hälso-</a:t>
            </a:r>
            <a:br>
              <a:rPr lang="sv-SE" sz="4400" b="1" dirty="0">
                <a:solidFill>
                  <a:schemeClr val="bg1"/>
                </a:solidFill>
              </a:rPr>
            </a:br>
            <a:r>
              <a:rPr lang="sv-SE" sz="4400" b="1" dirty="0">
                <a:solidFill>
                  <a:schemeClr val="bg1"/>
                </a:solidFill>
              </a:rPr>
              <a:t>och sjukvård</a:t>
            </a:r>
          </a:p>
        </p:txBody>
      </p:sp>
    </p:spTree>
    <p:extLst>
      <p:ext uri="{BB962C8B-B14F-4D97-AF65-F5344CB8AC3E}">
        <p14:creationId xmlns:p14="http://schemas.microsoft.com/office/powerpoint/2010/main" val="777157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>
          <a:xfrm>
            <a:off x="1882800" y="548680"/>
            <a:ext cx="6779256" cy="1080120"/>
          </a:xfrm>
        </p:spPr>
        <p:txBody>
          <a:bodyPr/>
          <a:lstStyle/>
          <a:p>
            <a:r>
              <a:rPr lang="sv-SE" dirty="0">
                <a:solidFill>
                  <a:srgbClr val="00A8B4"/>
                </a:solidFill>
              </a:rPr>
              <a:t>Hälso- och sjukvård</a:t>
            </a: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882800" y="2276872"/>
            <a:ext cx="5569520" cy="25202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v-SE" sz="1900" i="1" dirty="0">
                <a:solidFill>
                  <a:schemeClr val="tx2"/>
                </a:solidFill>
              </a:rPr>
              <a:t>Omvårdnad Gävle ansvar för hemsjukvården inom särskilt boende och dagverksamheter liksom inom ordinärt boende för patienter över 18 år.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000" i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Hälso- och sjukvårdsinsatser utförs av sjuk-sköterskor, distriktssköterskor, sjukgymnaster/</a:t>
            </a:r>
            <a:br>
              <a:rPr lang="sv-SE" sz="1900" dirty="0">
                <a:solidFill>
                  <a:schemeClr val="tx2"/>
                </a:solidFill>
              </a:rPr>
            </a:br>
            <a:r>
              <a:rPr lang="sv-SE" sz="1900" dirty="0">
                <a:solidFill>
                  <a:schemeClr val="tx2"/>
                </a:solidFill>
              </a:rPr>
              <a:t>fysioterapeuter, arbetsterapeuter och på delegation undersköterskor.</a:t>
            </a:r>
          </a:p>
        </p:txBody>
      </p:sp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" r="5509"/>
          <a:stretch>
            <a:fillRect/>
          </a:stretch>
        </p:blipFill>
        <p:spPr/>
      </p:pic>
      <p:sp>
        <p:nvSpPr>
          <p:cNvPr id="4" name="textruta 3"/>
          <p:cNvSpPr txBox="1"/>
          <p:nvPr/>
        </p:nvSpPr>
        <p:spPr>
          <a:xfrm>
            <a:off x="1187624" y="2924944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b="1" dirty="0">
                <a:solidFill>
                  <a:schemeClr val="bg1"/>
                </a:solidFill>
              </a:rPr>
              <a:t>Våra utförare</a:t>
            </a:r>
          </a:p>
        </p:txBody>
      </p:sp>
    </p:spTree>
    <p:extLst>
      <p:ext uri="{BB962C8B-B14F-4D97-AF65-F5344CB8AC3E}">
        <p14:creationId xmlns:p14="http://schemas.microsoft.com/office/powerpoint/2010/main" val="21236051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  <p:sp>
        <p:nvSpPr>
          <p:cNvPr id="4" name="textruta 3"/>
          <p:cNvSpPr txBox="1"/>
          <p:nvPr/>
        </p:nvSpPr>
        <p:spPr>
          <a:xfrm>
            <a:off x="5292080" y="476672"/>
            <a:ext cx="4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b="1" dirty="0"/>
              <a:t>Värdegrund</a:t>
            </a:r>
          </a:p>
        </p:txBody>
      </p:sp>
    </p:spTree>
    <p:extLst>
      <p:ext uri="{BB962C8B-B14F-4D97-AF65-F5344CB8AC3E}">
        <p14:creationId xmlns:p14="http://schemas.microsoft.com/office/powerpoint/2010/main" val="3360443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>
          <a:xfrm>
            <a:off x="1115616" y="831600"/>
            <a:ext cx="7560840" cy="581176"/>
          </a:xfrm>
        </p:spPr>
        <p:txBody>
          <a:bodyPr/>
          <a:lstStyle/>
          <a:p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r>
              <a:rPr lang="sv-SE" dirty="0">
                <a:solidFill>
                  <a:srgbClr val="00A8B4"/>
                </a:solidFill>
              </a:rPr>
              <a:t>Värdegrunden är grunden</a:t>
            </a: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052154" y="2348880"/>
            <a:ext cx="4248472" cy="3004320"/>
          </a:xfrm>
        </p:spPr>
        <p:txBody>
          <a:bodyPr/>
          <a:lstStyle/>
          <a:p>
            <a:pPr>
              <a:lnSpc>
                <a:spcPts val="2600"/>
              </a:lnSpc>
            </a:pPr>
            <a:r>
              <a:rPr lang="sv-SE" sz="1900" dirty="0">
                <a:solidFill>
                  <a:schemeClr val="tx2"/>
                </a:solidFill>
              </a:rPr>
              <a:t>Vi arbetar utifrån ett hälsofrämjande förhållningssätt.</a:t>
            </a:r>
          </a:p>
          <a:p>
            <a:pPr>
              <a:lnSpc>
                <a:spcPts val="2600"/>
              </a:lnSpc>
            </a:pPr>
            <a:r>
              <a:rPr lang="sv-SE" sz="1900" dirty="0">
                <a:solidFill>
                  <a:schemeClr val="tx2"/>
                </a:solidFill>
              </a:rPr>
              <a:t>Det innebär att alla som jobbar inom Omvårdnad Gävle utgår från en gemensam värdegrund i mötet med kunder, anhöriga och varandra.</a:t>
            </a:r>
          </a:p>
          <a:p>
            <a:pPr>
              <a:lnSpc>
                <a:spcPts val="2600"/>
              </a:lnSpc>
            </a:pPr>
            <a:r>
              <a:rPr lang="sv-SE" sz="1900" dirty="0">
                <a:solidFill>
                  <a:srgbClr val="00A8B4"/>
                </a:solidFill>
              </a:rPr>
              <a:t>Kvalitet</a:t>
            </a:r>
            <a:r>
              <a:rPr lang="sv-SE" sz="1900" i="1" dirty="0">
                <a:solidFill>
                  <a:schemeClr val="tx2"/>
                </a:solidFill>
              </a:rPr>
              <a:t>,</a:t>
            </a:r>
            <a:r>
              <a:rPr lang="sv-SE" sz="1900" i="1" dirty="0"/>
              <a:t> </a:t>
            </a:r>
            <a:r>
              <a:rPr lang="sv-SE" sz="1900" dirty="0">
                <a:solidFill>
                  <a:srgbClr val="00A8B4"/>
                </a:solidFill>
              </a:rPr>
              <a:t>bemötande</a:t>
            </a:r>
            <a:r>
              <a:rPr lang="sv-SE" sz="1900" i="1" dirty="0"/>
              <a:t> </a:t>
            </a:r>
            <a:r>
              <a:rPr lang="sv-SE" sz="1900" dirty="0">
                <a:solidFill>
                  <a:schemeClr val="tx2"/>
                </a:solidFill>
              </a:rPr>
              <a:t>och</a:t>
            </a:r>
            <a:r>
              <a:rPr lang="sv-SE" sz="1900" dirty="0"/>
              <a:t> </a:t>
            </a:r>
            <a:r>
              <a:rPr lang="sv-SE" sz="1900" dirty="0">
                <a:solidFill>
                  <a:srgbClr val="00A8B4"/>
                </a:solidFill>
              </a:rPr>
              <a:t>samarbete</a:t>
            </a:r>
            <a:r>
              <a:rPr lang="sv-SE" sz="1900" dirty="0"/>
              <a:t> </a:t>
            </a:r>
            <a:r>
              <a:rPr lang="sv-SE" sz="1900" dirty="0">
                <a:solidFill>
                  <a:schemeClr val="tx2"/>
                </a:solidFill>
              </a:rPr>
              <a:t>är de viktigaste framgångsfaktorerna.</a:t>
            </a:r>
          </a:p>
          <a:p>
            <a:endParaRPr lang="sv-SE" sz="19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36454" t="31545" r="40680" b="31870"/>
          <a:stretch>
            <a:fillRect/>
          </a:stretch>
        </p:blipFill>
        <p:spPr bwMode="auto">
          <a:xfrm>
            <a:off x="5270472" y="2348880"/>
            <a:ext cx="309634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title"/>
          </p:nvPr>
        </p:nvSpPr>
        <p:spPr>
          <a:xfrm>
            <a:off x="1403648" y="831600"/>
            <a:ext cx="7272808" cy="854968"/>
          </a:xfrm>
        </p:spPr>
        <p:txBody>
          <a:bodyPr/>
          <a:lstStyle/>
          <a:p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br>
              <a:rPr lang="sv-SE" sz="3200" b="0" dirty="0">
                <a:solidFill>
                  <a:srgbClr val="002060"/>
                </a:solidFill>
              </a:rPr>
            </a:br>
            <a:r>
              <a:rPr lang="sv-SE" dirty="0">
                <a:solidFill>
                  <a:srgbClr val="00A8B4"/>
                </a:solidFill>
              </a:rPr>
              <a:t>Värdighetsgarantin – vårt kvalitetslöfte till kunden</a:t>
            </a:r>
            <a:endParaRPr lang="sv-SE" i="1" dirty="0">
              <a:solidFill>
                <a:srgbClr val="00A8B4"/>
              </a:solidFill>
            </a:endParaRPr>
          </a:p>
        </p:txBody>
      </p:sp>
      <p:sp>
        <p:nvSpPr>
          <p:cNvPr id="5" name="Platshållare för innehåll 9"/>
          <p:cNvSpPr>
            <a:spLocks noGrp="1"/>
          </p:cNvSpPr>
          <p:nvPr>
            <p:ph sz="half" idx="1"/>
          </p:nvPr>
        </p:nvSpPr>
        <p:spPr>
          <a:xfrm>
            <a:off x="1403648" y="1988840"/>
            <a:ext cx="4824536" cy="29523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Värdighetsgarantin gäller för alla kunder som fått beslut om insatser från Omvårdnad Gävle.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Den gäller för all verksamhet och för alla utförare av omvårdnadsnämndens tjänster.</a:t>
            </a:r>
          </a:p>
          <a:p>
            <a:pPr>
              <a:lnSpc>
                <a:spcPct val="100000"/>
              </a:lnSpc>
            </a:pPr>
            <a:r>
              <a:rPr lang="sv-SE" sz="1900" dirty="0">
                <a:solidFill>
                  <a:schemeClr val="tx2"/>
                </a:solidFill>
              </a:rPr>
              <a:t>Garantin talar om vilken kvalitet kunden har rätt att förvänta sig av utförandet av</a:t>
            </a:r>
            <a:br>
              <a:rPr lang="sv-SE" sz="1900" dirty="0">
                <a:solidFill>
                  <a:schemeClr val="tx2"/>
                </a:solidFill>
              </a:rPr>
            </a:br>
            <a:r>
              <a:rPr lang="sv-SE" sz="1900" dirty="0">
                <a:solidFill>
                  <a:schemeClr val="tx2"/>
                </a:solidFill>
              </a:rPr>
              <a:t>det bistånd och de insatser som omvårdnadsnämnden ger.</a:t>
            </a:r>
            <a:endParaRPr lang="sv-SE" sz="1900" dirty="0"/>
          </a:p>
          <a:p>
            <a:endParaRPr lang="sv-SE" sz="1800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l="30655" t="5760" r="32541" b="13996"/>
          <a:stretch>
            <a:fillRect/>
          </a:stretch>
        </p:blipFill>
        <p:spPr bwMode="auto">
          <a:xfrm rot="607489">
            <a:off x="6289800" y="2272631"/>
            <a:ext cx="2258760" cy="3458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ktangel 1"/>
          <p:cNvSpPr/>
          <p:nvPr/>
        </p:nvSpPr>
        <p:spPr>
          <a:xfrm>
            <a:off x="1407727" y="5074163"/>
            <a:ext cx="32403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hlinkClick r:id="rId3"/>
              </a:rPr>
              <a:t>www.gavle.se/vardighetsgarantin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13766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Omvårdnadsnämndens vision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882800" y="2160000"/>
            <a:ext cx="5281488" cy="3240000"/>
          </a:xfrm>
        </p:spPr>
        <p:txBody>
          <a:bodyPr/>
          <a:lstStyle/>
          <a:p>
            <a:pPr marL="0" indent="0">
              <a:buNone/>
            </a:pPr>
            <a:r>
              <a:rPr lang="sv-SE" i="1" dirty="0"/>
              <a:t>”Trygghet, livsglädje och meningsfulla dagar genom hela livet”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28D-465F-4F43-BDB1-26BD7891D2D0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Gävle kommun</a:t>
            </a: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8943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" t="10699" r="388" b="39301"/>
          <a:stretch/>
        </p:blipFill>
        <p:spPr>
          <a:xfrm>
            <a:off x="0" y="-17091"/>
            <a:ext cx="9144000" cy="6858000"/>
          </a:xfrm>
        </p:spPr>
      </p:pic>
      <p:sp>
        <p:nvSpPr>
          <p:cNvPr id="4" name="textruta 3"/>
          <p:cNvSpPr txBox="1"/>
          <p:nvPr/>
        </p:nvSpPr>
        <p:spPr>
          <a:xfrm>
            <a:off x="4139952" y="4509120"/>
            <a:ext cx="4608512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v-SE" sz="4400" b="1" dirty="0">
                <a:latin typeface="+mj-lt"/>
              </a:rPr>
              <a:t>Vi är stolta över vår verksamhet</a:t>
            </a:r>
          </a:p>
        </p:txBody>
      </p:sp>
    </p:spTree>
    <p:extLst>
      <p:ext uri="{BB962C8B-B14F-4D97-AF65-F5344CB8AC3E}">
        <p14:creationId xmlns:p14="http://schemas.microsoft.com/office/powerpoint/2010/main" val="42237382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00A8B4"/>
                </a:solidFill>
              </a:rPr>
              <a:t>Fakta - Omvårdnad Gävle 2017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860032" y="2204863"/>
            <a:ext cx="4114961" cy="3211785"/>
          </a:xfrm>
        </p:spPr>
        <p:txBody>
          <a:bodyPr/>
          <a:lstStyle/>
          <a:p>
            <a:r>
              <a:rPr lang="sv-SE" sz="1800" dirty="0"/>
              <a:t>Ca 1 900 kunder med trygghetstelefoner</a:t>
            </a:r>
          </a:p>
          <a:p>
            <a:r>
              <a:rPr lang="sv-SE" sz="1800" dirty="0"/>
              <a:t>Svarar på ca 1 000 larm i månaden</a:t>
            </a:r>
          </a:p>
          <a:p>
            <a:r>
              <a:rPr lang="sv-SE" sz="1800" dirty="0"/>
              <a:t>Drygt 500 kunder med matdistribution</a:t>
            </a:r>
          </a:p>
          <a:p>
            <a:r>
              <a:rPr lang="sv-SE" sz="1800" dirty="0"/>
              <a:t>1 035 lägenheter i vård- och omsorgsboende (17 boenden)</a:t>
            </a:r>
          </a:p>
          <a:p>
            <a:r>
              <a:rPr lang="sv-SE" sz="1800" dirty="0"/>
              <a:t>338 lägenheter i särskilt boende för personer med funktionsnedsättning</a:t>
            </a:r>
          </a:p>
          <a:p>
            <a:r>
              <a:rPr lang="sv-SE" sz="1800" dirty="0"/>
              <a:t>Ca 2 200 tillsvidareanställda</a:t>
            </a:r>
          </a:p>
          <a:p>
            <a:endParaRPr lang="sv-SE" sz="1800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683568" y="2204863"/>
            <a:ext cx="4114961" cy="32117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3375" indent="-138113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6725" indent="-134938" algn="l" defTabSz="914400" rtl="0" eaLnBrk="1" latinLnBrk="0" hangingPunct="1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8650" indent="-149225" algn="l" defTabSz="914400" rtl="0" eaLnBrk="1" latinLnBrk="0" hangingPunct="1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9625" indent="-190500" algn="l" defTabSz="914400" rtl="0" eaLnBrk="1" latinLnBrk="0" hangingPunct="1">
              <a:lnSpc>
                <a:spcPts val="1800"/>
              </a:lnSpc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/>
              <a:t>Omsättning ca 1,8 miljarder kronor</a:t>
            </a:r>
          </a:p>
          <a:p>
            <a:r>
              <a:rPr lang="sv-SE" sz="1800" dirty="0"/>
              <a:t>Totalt ca 4 600 kunder</a:t>
            </a:r>
          </a:p>
          <a:p>
            <a:r>
              <a:rPr lang="sv-SE" sz="1800" dirty="0"/>
              <a:t>Ca 1 700 hemtjänstkunder</a:t>
            </a:r>
          </a:p>
          <a:p>
            <a:r>
              <a:rPr lang="sv-SE" sz="1800" dirty="0"/>
              <a:t>Ca 132 000 hemtjänstbesök per månad</a:t>
            </a:r>
          </a:p>
          <a:p>
            <a:r>
              <a:rPr lang="sv-SE" sz="1800" dirty="0"/>
              <a:t>Ca 500 hemsjukvårdspatienter</a:t>
            </a:r>
          </a:p>
          <a:p>
            <a:r>
              <a:rPr lang="sv-SE" sz="1800" dirty="0"/>
              <a:t>Ca 4 000 hemsjukvårdsbesök per månad</a:t>
            </a:r>
          </a:p>
        </p:txBody>
      </p:sp>
    </p:spTree>
    <p:extLst>
      <p:ext uri="{BB962C8B-B14F-4D97-AF65-F5344CB8AC3E}">
        <p14:creationId xmlns:p14="http://schemas.microsoft.com/office/powerpoint/2010/main" val="1439462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E4656-9A3C-4087-92AD-3DEA1F1F71FB}" type="datetime1">
              <a:rPr lang="sv-SE" smtClean="0"/>
              <a:pPr/>
              <a:t>2018-12-10</a:t>
            </a:fld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Gävle kommun</a:t>
            </a:r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CCED-C06E-4325-AB7A-98A9C7CD34E8}" type="slidenum">
              <a:rPr lang="en-GB" smtClean="0"/>
              <a:pPr/>
              <a:t>35</a:t>
            </a:fld>
            <a:endParaRPr lang="en-GB" dirty="0"/>
          </a:p>
        </p:txBody>
      </p:sp>
      <p:sp>
        <p:nvSpPr>
          <p:cNvPr id="9" name="Rubrik 1"/>
          <p:cNvSpPr txBox="1">
            <a:spLocks/>
          </p:cNvSpPr>
          <p:nvPr/>
        </p:nvSpPr>
        <p:spPr>
          <a:xfrm>
            <a:off x="539552" y="268988"/>
            <a:ext cx="6779256" cy="50916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200" dirty="0"/>
              <a:t>Budget 2017 Omvårdnad Gävle, 1 825,3 mnkr</a:t>
            </a:r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/>
          </p:nvPr>
        </p:nvGraphicFramePr>
        <p:xfrm>
          <a:off x="1681162" y="1540668"/>
          <a:ext cx="5781675" cy="37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520334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small - Kopia">
  <a:themeElements>
    <a:clrScheme name="Gävl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64679"/>
      </a:accent1>
      <a:accent2>
        <a:srgbClr val="A12B76"/>
      </a:accent2>
      <a:accent3>
        <a:srgbClr val="5E9732"/>
      </a:accent3>
      <a:accent4>
        <a:srgbClr val="5E6E66"/>
      </a:accent4>
      <a:accent5>
        <a:srgbClr val="00A8B4"/>
      </a:accent5>
      <a:accent6>
        <a:srgbClr val="EEB111"/>
      </a:accent6>
      <a:hlink>
        <a:srgbClr val="0000FF"/>
      </a:hlink>
      <a:folHlink>
        <a:srgbClr val="800080"/>
      </a:folHlink>
    </a:clrScheme>
    <a:fontScheme name="Gävle 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1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Gävl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64679"/>
      </a:accent1>
      <a:accent2>
        <a:srgbClr val="A12B76"/>
      </a:accent2>
      <a:accent3>
        <a:srgbClr val="5E9732"/>
      </a:accent3>
      <a:accent4>
        <a:srgbClr val="5E6E66"/>
      </a:accent4>
      <a:accent5>
        <a:srgbClr val="00A8B4"/>
      </a:accent5>
      <a:accent6>
        <a:srgbClr val="EEB111"/>
      </a:accent6>
      <a:hlink>
        <a:srgbClr val="0000FF"/>
      </a:hlink>
      <a:folHlink>
        <a:srgbClr val="800080"/>
      </a:folHlink>
    </a:clrScheme>
    <a:fontScheme name="Gäv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Gävl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64679"/>
      </a:accent1>
      <a:accent2>
        <a:srgbClr val="A12B76"/>
      </a:accent2>
      <a:accent3>
        <a:srgbClr val="5E9732"/>
      </a:accent3>
      <a:accent4>
        <a:srgbClr val="5E6E66"/>
      </a:accent4>
      <a:accent5>
        <a:srgbClr val="00A8B4"/>
      </a:accent5>
      <a:accent6>
        <a:srgbClr val="EEB111"/>
      </a:accent6>
      <a:hlink>
        <a:srgbClr val="0000FF"/>
      </a:hlink>
      <a:folHlink>
        <a:srgbClr val="800080"/>
      </a:folHlink>
    </a:clrScheme>
    <a:fontScheme name="Gäv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presentationsmall - Kopia</Template>
  <TotalTime>6587</TotalTime>
  <Words>1016</Words>
  <Application>Microsoft Office PowerPoint</Application>
  <PresentationFormat>Bildspel på skärmen (4:3)</PresentationFormat>
  <Paragraphs>241</Paragraphs>
  <Slides>35</Slides>
  <Notes>5</Notes>
  <HiddenSlides>1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35</vt:i4>
      </vt:variant>
    </vt:vector>
  </HeadingPairs>
  <TitlesOfParts>
    <vt:vector size="37" baseType="lpstr">
      <vt:lpstr>Arial</vt:lpstr>
      <vt:lpstr>presentationsmall - Kopia</vt:lpstr>
      <vt:lpstr>PowerPoint-presentation</vt:lpstr>
      <vt:lpstr>PowerPoint-presentation</vt:lpstr>
      <vt:lpstr>Kommunens organisation</vt:lpstr>
      <vt:lpstr>PowerPoint-presentation</vt:lpstr>
      <vt:lpstr>PowerPoint-presentation</vt:lpstr>
      <vt:lpstr>PowerPoint-presentation</vt:lpstr>
      <vt:lpstr>  </vt:lpstr>
      <vt:lpstr>PowerPoint-presentation</vt:lpstr>
      <vt:lpstr>PowerPoint-presentation</vt:lpstr>
      <vt:lpstr>   Lagar som styr verksamheten</vt:lpstr>
      <vt:lpstr>Minst 18 000 kundmöten  varje dygn</vt:lpstr>
      <vt:lpstr>PowerPoint-presentation</vt:lpstr>
      <vt:lpstr>PowerPoint-presentation</vt:lpstr>
      <vt:lpstr>PowerPoint-presentation</vt:lpstr>
      <vt:lpstr>   Alla har samma rätt att söka</vt:lpstr>
      <vt:lpstr>PowerPoint-presentation</vt:lpstr>
      <vt:lpstr>PowerPoint-presentation</vt:lpstr>
      <vt:lpstr>Ordinärt boende </vt:lpstr>
      <vt:lpstr>PowerPoint-presentation</vt:lpstr>
      <vt:lpstr>PowerPoint-presentation</vt:lpstr>
      <vt:lpstr>   Socialpsykiatri</vt:lpstr>
      <vt:lpstr>    Boende och stöd enligt LSS/SoL </vt:lpstr>
      <vt:lpstr>Personlig assistans </vt:lpstr>
      <vt:lpstr>PowerPoint-presentation</vt:lpstr>
      <vt:lpstr>   Vård- och omsorgsboende</vt:lpstr>
      <vt:lpstr>PowerPoint-presentation</vt:lpstr>
      <vt:lpstr>Hälso- och sjukvård</vt:lpstr>
      <vt:lpstr>PowerPoint-presentation</vt:lpstr>
      <vt:lpstr>PowerPoint-presentation</vt:lpstr>
      <vt:lpstr>  Värdegrunden är grunden</vt:lpstr>
      <vt:lpstr>   Värdighetsgarantin – vårt kvalitetslöfte till kunden</vt:lpstr>
      <vt:lpstr>Omvårdnadsnämndens vision</vt:lpstr>
      <vt:lpstr>PowerPoint-presentation</vt:lpstr>
      <vt:lpstr>Fakta - Omvårdnad Gävle 2017</vt:lpstr>
      <vt:lpstr>PowerPoint-presentation</vt:lpstr>
    </vt:vector>
  </TitlesOfParts>
  <Company>Gävle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uamn</dc:creator>
  <cp:lastModifiedBy>Weivert, Kerstin</cp:lastModifiedBy>
  <cp:revision>399</cp:revision>
  <cp:lastPrinted>2017-11-21T14:26:07Z</cp:lastPrinted>
  <dcterms:created xsi:type="dcterms:W3CDTF">2011-12-07T14:37:11Z</dcterms:created>
  <dcterms:modified xsi:type="dcterms:W3CDTF">2018-12-10T08:53:25Z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