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15"/>
  </p:notesMasterIdLst>
  <p:sldIdLst>
    <p:sldId id="256" r:id="rId3"/>
    <p:sldId id="257" r:id="rId4"/>
    <p:sldId id="271" r:id="rId5"/>
    <p:sldId id="272" r:id="rId6"/>
    <p:sldId id="273" r:id="rId7"/>
    <p:sldId id="274" r:id="rId8"/>
    <p:sldId id="275" r:id="rId9"/>
    <p:sldId id="278" r:id="rId10"/>
    <p:sldId id="276" r:id="rId11"/>
    <p:sldId id="279" r:id="rId12"/>
    <p:sldId id="280" r:id="rId13"/>
    <p:sldId id="281" r:id="rId14"/>
  </p:sldIdLst>
  <p:sldSz cx="9144000" cy="6858000" type="screen4x3"/>
  <p:notesSz cx="6797675" cy="9926638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18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AE36D6-E8E7-4885-AF70-08D64C095BBD}" type="datetimeFigureOut">
              <a:rPr lang="fi-FI" smtClean="0"/>
              <a:t>4.9.2018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5CC71A-30E5-42A9-BF5C-8A28D95D632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55020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16.5.2014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Merja Mäkisalo-Ropponen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52FE-3518-4867-A74A-28056891AE9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46585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dirty="0" smtClean="0"/>
              <a:t>11.9.2018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Merja Mäkisalo-Ropponen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52FE-3518-4867-A74A-28056891AE9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15781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81413" y="260648"/>
            <a:ext cx="8229600" cy="1143000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dirty="0" smtClean="0"/>
              <a:t>Muokkaa tekstin perustyylejä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dirty="0" smtClean="0"/>
              <a:t>11.09.2018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Merja Mäkisalo-Ropponen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52FE-3518-4867-A74A-28056891AE9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50223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16.5.2014</a:t>
            </a:r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Merja Mäkisalo-Ropponen</a:t>
            </a:r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52FE-3518-4867-A74A-28056891AE9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65752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dirty="0" smtClean="0"/>
              <a:t>11.9.2018</a:t>
            </a:r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Merja Mäkisalo-Ropponen</a:t>
            </a:r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52FE-3518-4867-A74A-28056891AE9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08848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16.5.2014</a:t>
            </a:r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Merja Mäkisalo-Ropponen</a:t>
            </a: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52FE-3518-4867-A74A-28056891AE9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15384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16.5.2014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Merja Mäkisalo-Ropponen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52FE-3518-4867-A74A-28056891AE9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09695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16.5.2014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Merja Mäkisalo-Ropponen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52FE-3518-4867-A74A-28056891AE9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83816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16.5.2014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Merja Mäkisalo-Ropponen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52FE-3518-4867-A74A-28056891AE9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48144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16.5.2014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Merja Mäkisalo-Ropponen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52FE-3518-4867-A74A-28056891AE9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2486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7BC8C-AF27-4614-A104-067917A1A268}" type="datetimeFigureOut">
              <a:rPr lang="fi-FI" smtClean="0"/>
              <a:t>4.9.2018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59404-914D-44FD-8CCE-E3DADC4A5E9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014544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7BC8C-AF27-4614-A104-067917A1A268}" type="datetimeFigureOut">
              <a:rPr lang="fi-FI" smtClean="0"/>
              <a:t>4.9.2018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59404-914D-44FD-8CCE-E3DADC4A5E9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892141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7BC8C-AF27-4614-A104-067917A1A268}" type="datetimeFigureOut">
              <a:rPr lang="fi-FI" smtClean="0"/>
              <a:t>4.9.2018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59404-914D-44FD-8CCE-E3DADC4A5E9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101255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7BC8C-AF27-4614-A104-067917A1A268}" type="datetimeFigureOut">
              <a:rPr lang="fi-FI" smtClean="0"/>
              <a:t>4.9.2018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59404-914D-44FD-8CCE-E3DADC4A5E9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468324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7BC8C-AF27-4614-A104-067917A1A268}" type="datetimeFigureOut">
              <a:rPr lang="fi-FI" smtClean="0"/>
              <a:t>4.9.2018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59404-914D-44FD-8CCE-E3DADC4A5E9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256690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7BC8C-AF27-4614-A104-067917A1A268}" type="datetimeFigureOut">
              <a:rPr lang="fi-FI" smtClean="0"/>
              <a:t>4.9.2018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59404-914D-44FD-8CCE-E3DADC4A5E9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351401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7BC8C-AF27-4614-A104-067917A1A268}" type="datetimeFigureOut">
              <a:rPr lang="fi-FI" smtClean="0"/>
              <a:t>4.9.2018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59404-914D-44FD-8CCE-E3DADC4A5E9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166685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7BC8C-AF27-4614-A104-067917A1A268}" type="datetimeFigureOut">
              <a:rPr lang="fi-FI" smtClean="0"/>
              <a:t>4.9.2018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59404-914D-44FD-8CCE-E3DADC4A5E9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940636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7BC8C-AF27-4614-A104-067917A1A268}" type="datetimeFigureOut">
              <a:rPr lang="fi-FI" smtClean="0"/>
              <a:t>4.9.2018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59404-914D-44FD-8CCE-E3DADC4A5E9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197566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7BC8C-AF27-4614-A104-067917A1A268}" type="datetimeFigureOut">
              <a:rPr lang="fi-FI" smtClean="0"/>
              <a:t>4.9.2018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59404-914D-44FD-8CCE-E3DADC4A5E9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499587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7BC8C-AF27-4614-A104-067917A1A268}" type="datetimeFigureOut">
              <a:rPr lang="fi-FI" smtClean="0"/>
              <a:t>4.9.2018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59404-914D-44FD-8CCE-E3DADC4A5E9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38309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 smtClean="0"/>
              <a:t>16.5.2014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 smtClean="0"/>
              <a:t>Merja Mäkisalo-Ropponen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352FE-3518-4867-A74A-28056891AE9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419072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 smtClean="0"/>
              <a:t>Muokkaa tekstin perustyylejä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 dirty="0" smtClean="0"/>
              <a:t>11.9.2018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 dirty="0" smtClean="0"/>
              <a:t>Merja Mäkisalo-Ropponen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D59404-914D-44FD-8CCE-E3DADC4A5E9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7785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394346" y="1724616"/>
            <a:ext cx="8498134" cy="1296144"/>
          </a:xfrm>
        </p:spPr>
        <p:txBody>
          <a:bodyPr>
            <a:noAutofit/>
          </a:bodyPr>
          <a:lstStyle/>
          <a:p>
            <a:r>
              <a:rPr lang="fi-FI" dirty="0" smtClean="0"/>
              <a:t>Elämää muistisairaan kanssa</a:t>
            </a:r>
            <a:br>
              <a:rPr lang="fi-FI" dirty="0" smtClean="0"/>
            </a:b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4700736"/>
            <a:ext cx="6400800" cy="1752600"/>
          </a:xfrm>
        </p:spPr>
        <p:txBody>
          <a:bodyPr>
            <a:normAutofit/>
          </a:bodyPr>
          <a:lstStyle/>
          <a:p>
            <a:r>
              <a:rPr lang="fi-FI" sz="3000" dirty="0" smtClean="0"/>
              <a:t>Merja Mäkisalo-Ropponen</a:t>
            </a:r>
          </a:p>
          <a:p>
            <a:r>
              <a:rPr lang="fi-FI" sz="2600" dirty="0"/>
              <a:t>T</a:t>
            </a:r>
            <a:r>
              <a:rPr lang="fi-FI" sz="2600" dirty="0" smtClean="0"/>
              <a:t>erveystieteiden tohtori, kansanedustaja</a:t>
            </a:r>
          </a:p>
          <a:p>
            <a:r>
              <a:rPr lang="fi-FI" sz="2600" dirty="0" smtClean="0"/>
              <a:t>Muistiliitto ry:n hallituksen puheenjohtaja</a:t>
            </a:r>
          </a:p>
        </p:txBody>
      </p:sp>
      <p:sp>
        <p:nvSpPr>
          <p:cNvPr id="5" name="Tekstiruutu 4"/>
          <p:cNvSpPr txBox="1"/>
          <p:nvPr/>
        </p:nvSpPr>
        <p:spPr>
          <a:xfrm>
            <a:off x="394346" y="2639814"/>
            <a:ext cx="84981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3200" dirty="0"/>
              <a:t>M</a:t>
            </a:r>
            <a:r>
              <a:rPr lang="fi-FI" sz="3200" dirty="0" smtClean="0"/>
              <a:t>uistisairauksien </a:t>
            </a:r>
            <a:r>
              <a:rPr lang="fi-FI" sz="3200" dirty="0"/>
              <a:t>hoidosta, kuntoutuksesta ja vuorovaikutuksesta muistisairaan kanssa</a:t>
            </a:r>
          </a:p>
        </p:txBody>
      </p:sp>
    </p:spTree>
    <p:extLst>
      <p:ext uri="{BB962C8B-B14F-4D97-AF65-F5344CB8AC3E}">
        <p14:creationId xmlns:p14="http://schemas.microsoft.com/office/powerpoint/2010/main" val="1560256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Nykytilanne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i-FI" dirty="0" smtClean="0"/>
              <a:t>Suomessa sairastuu päivittäin 36 henkilöä muistisairauteen. Vuosittain diagnoosin saa yli 13 000 henkilöä.</a:t>
            </a:r>
          </a:p>
          <a:p>
            <a:r>
              <a:rPr lang="fi-FI" dirty="0" smtClean="0"/>
              <a:t>Muistisairautta sairastavien määrä on noin </a:t>
            </a:r>
            <a:r>
              <a:rPr lang="fi-FI" dirty="0" smtClean="0"/>
              <a:t>193 </a:t>
            </a:r>
            <a:r>
              <a:rPr lang="fi-FI" dirty="0" smtClean="0"/>
              <a:t>000 henkilöä</a:t>
            </a:r>
            <a:r>
              <a:rPr lang="fi-FI" dirty="0" smtClean="0"/>
              <a:t>.</a:t>
            </a:r>
          </a:p>
          <a:p>
            <a:r>
              <a:rPr lang="fi-FI" dirty="0" smtClean="0"/>
              <a:t>Jos jokaisella muistisairaalla arvioidaan olevan 2 läheistä, asia koskettaa yli puolta miljoonaa suomalaista.</a:t>
            </a:r>
            <a:endParaRPr lang="fi-FI" dirty="0" smtClean="0"/>
          </a:p>
          <a:p>
            <a:r>
              <a:rPr lang="fi-FI" dirty="0" smtClean="0"/>
              <a:t>Muistisairautta sairastavien kirjo on monimuotoinen.</a:t>
            </a:r>
          </a:p>
          <a:p>
            <a:pPr lvl="1"/>
            <a:r>
              <a:rPr lang="fi-FI" dirty="0"/>
              <a:t>E</a:t>
            </a:r>
            <a:r>
              <a:rPr lang="fi-FI" dirty="0" smtClean="0"/>
              <a:t>ri-ikäisiä</a:t>
            </a:r>
            <a:r>
              <a:rPr lang="fi-FI" dirty="0" smtClean="0"/>
              <a:t>, erilaisissa elämäntilanteissa ja erilaisia sairauksia sairastavia ihmisiä</a:t>
            </a:r>
          </a:p>
          <a:p>
            <a:r>
              <a:rPr lang="fi-FI" dirty="0" smtClean="0"/>
              <a:t>Muistisairaudet eivät ole pelkästään ikäihmisten sairauksia.</a:t>
            </a:r>
          </a:p>
          <a:p>
            <a:pPr lvl="1"/>
            <a:r>
              <a:rPr lang="fi-FI" dirty="0"/>
              <a:t>N</a:t>
            </a:r>
            <a:r>
              <a:rPr lang="fi-FI" dirty="0" smtClean="0"/>
              <a:t>oin </a:t>
            </a:r>
            <a:r>
              <a:rPr lang="fi-FI" dirty="0" smtClean="0"/>
              <a:t>7 000 alle 65-vuotiasta </a:t>
            </a:r>
            <a:r>
              <a:rPr lang="fi-FI" dirty="0" smtClean="0"/>
              <a:t>muistisairasta</a:t>
            </a:r>
          </a:p>
          <a:p>
            <a:pPr lvl="1"/>
            <a:r>
              <a:rPr lang="fi-FI" dirty="0" smtClean="0"/>
              <a:t>Kukaan ei ole sairautensa näköinen. Jokainen on oman elämäntarinansa näköinen.</a:t>
            </a:r>
          </a:p>
          <a:p>
            <a:pPr lvl="1"/>
            <a:r>
              <a:rPr lang="fi-FI" dirty="0" smtClean="0"/>
              <a:t>Sellaista sairautta kuin dementia ei ole.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 smtClean="0"/>
              <a:t>11.9.2018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Merja Mäkisalo-Ropponen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52FE-3518-4867-A74A-28056891AE9C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47686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507288" cy="1143000"/>
          </a:xfrm>
        </p:spPr>
        <p:txBody>
          <a:bodyPr>
            <a:noAutofit/>
          </a:bodyPr>
          <a:lstStyle/>
          <a:p>
            <a:r>
              <a:rPr lang="fi-FI" sz="4000" dirty="0" smtClean="0"/>
              <a:t>Kansallinen muistiohjelma 2012 - 2020</a:t>
            </a:r>
            <a:endParaRPr lang="fi-FI" sz="4000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i-FI" dirty="0"/>
              <a:t>L</a:t>
            </a:r>
            <a:r>
              <a:rPr lang="fi-FI" dirty="0" smtClean="0"/>
              <a:t>aadittu sosiaali- ja terveysministeriön asettamassa työryhmässä ja julkaistu toukokuussa 2012</a:t>
            </a:r>
          </a:p>
          <a:p>
            <a:r>
              <a:rPr lang="fi-FI" dirty="0"/>
              <a:t>T</a:t>
            </a:r>
            <a:r>
              <a:rPr lang="fi-FI" dirty="0" smtClean="0"/>
              <a:t>ukee kuntia varautumaan muistisairautta sairastavien määrän kasvuun sekä kestävän hoito- ja palvelujärjestelmän kehittämiseen</a:t>
            </a:r>
          </a:p>
          <a:p>
            <a:r>
              <a:rPr lang="fi-FI" dirty="0"/>
              <a:t>S</a:t>
            </a:r>
            <a:r>
              <a:rPr lang="fi-FI" dirty="0" smtClean="0"/>
              <a:t>uunnattu kuntien päätöksentekijöille ja johtajille</a:t>
            </a:r>
          </a:p>
          <a:p>
            <a:r>
              <a:rPr lang="fi-FI" dirty="0"/>
              <a:t>T</a:t>
            </a:r>
            <a:r>
              <a:rPr lang="fi-FI" dirty="0" smtClean="0"/>
              <a:t>avoitteena muistiystävällinen Suomi</a:t>
            </a:r>
          </a:p>
          <a:p>
            <a:pPr lvl="1"/>
            <a:r>
              <a:rPr lang="fi-FI" dirty="0"/>
              <a:t>A</a:t>
            </a:r>
            <a:r>
              <a:rPr lang="fi-FI" dirty="0" smtClean="0"/>
              <a:t>ivoterveyden edistäminen ja muistisairauksien varhainen toteaminen</a:t>
            </a:r>
          </a:p>
          <a:p>
            <a:pPr lvl="1"/>
            <a:r>
              <a:rPr lang="fi-FI" dirty="0"/>
              <a:t>M</a:t>
            </a:r>
            <a:r>
              <a:rPr lang="fi-FI" dirty="0" smtClean="0"/>
              <a:t>uistisairaat elävät arvokasta elämää ja saavat asianmukaista hoitoa ja kuntoutusta</a:t>
            </a:r>
          </a:p>
          <a:p>
            <a:pPr lvl="1"/>
            <a:r>
              <a:rPr lang="fi-FI" dirty="0"/>
              <a:t>E</a:t>
            </a:r>
            <a:r>
              <a:rPr lang="fi-FI" dirty="0" smtClean="0"/>
              <a:t>heän hoito- ja palveluketjun varmistaminen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 smtClean="0"/>
              <a:t>11.9.2018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Merja Mäkisalo-Ropponen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52FE-3518-4867-A74A-28056891AE9C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3015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Muistiystävällinen Suomi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23528" y="1600200"/>
            <a:ext cx="836327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800" dirty="0" smtClean="0"/>
              <a:t>Muistiystävällisen Suomen neljä kivijalkaa:</a:t>
            </a:r>
            <a:br>
              <a:rPr lang="fi-FI" sz="2800" dirty="0" smtClean="0"/>
            </a:br>
            <a:endParaRPr lang="fi-FI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fi-FI" sz="2800" dirty="0" smtClean="0"/>
              <a:t>Aivoterveyden ylläpitäminen ja edistäminen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800" dirty="0" smtClean="0"/>
              <a:t>Oikeat asenteet aivoterveyteen, muistisairauksien hoitoon ja kuntoutukseen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800" dirty="0" smtClean="0"/>
              <a:t>Hyvän elämänlaadun varmistaminen muistisairaille ja heidän läheisilleen oikea-aikaisen tuen, hoidon, kuntoutuksen ja palvelujen turvin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800" dirty="0" smtClean="0"/>
              <a:t>Kattavan tutkimustiedon ja osaamisen vahvistaminen</a:t>
            </a:r>
          </a:p>
          <a:p>
            <a:endParaRPr lang="fi-FI" sz="2800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 smtClean="0"/>
              <a:t>11.9.2018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Merja Mäkisalo-Ropponen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52FE-3518-4867-A74A-28056891AE9C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56087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3600" dirty="0" smtClean="0"/>
              <a:t>Laadukkaan ja yhteiskunnan kustannuksia säästävän hoidon periaatteet (1)</a:t>
            </a:r>
            <a:endParaRPr lang="fi-FI" sz="3600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48472"/>
          </a:xfrm>
        </p:spPr>
        <p:txBody>
          <a:bodyPr>
            <a:normAutofit fontScale="5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fi-FI" sz="3600" dirty="0" smtClean="0"/>
              <a:t>Muistisairauksia voidaan ennaltaehkäistä </a:t>
            </a:r>
            <a:r>
              <a:rPr lang="fi-FI" sz="3600" dirty="0" smtClean="0"/>
              <a:t>ja/tai sairauksien puhkeamista siirtää myöhemmäksi muun </a:t>
            </a:r>
            <a:r>
              <a:rPr lang="fi-FI" sz="3600" dirty="0" smtClean="0"/>
              <a:t>muassa aivoterveydestä huolehtimalla</a:t>
            </a:r>
            <a:r>
              <a:rPr lang="fi-FI" sz="3600" dirty="0" smtClean="0"/>
              <a:t>. Muistisairauksia voidaan myös hoitaa ja kuntouttaa tehokkaasti. Ne eivät ole toivottomia sairauksia.</a:t>
            </a:r>
            <a:endParaRPr lang="fi-FI" sz="3600" dirty="0" smtClean="0"/>
          </a:p>
          <a:p>
            <a:pPr marL="514350" indent="-514350">
              <a:buFont typeface="+mj-lt"/>
              <a:buAutoNum type="arabicPeriod"/>
            </a:pPr>
            <a:r>
              <a:rPr lang="fi-FI" sz="3600" dirty="0" smtClean="0"/>
              <a:t>Ennaltaehkäisyssä kokonaisvaltaisuus ratkaisee.</a:t>
            </a:r>
          </a:p>
          <a:p>
            <a:pPr marL="914400" lvl="1" indent="-514350"/>
            <a:r>
              <a:rPr lang="fi-FI" sz="2900" dirty="0" smtClean="0"/>
              <a:t>Aktivoi </a:t>
            </a:r>
            <a:r>
              <a:rPr lang="fi-FI" sz="2900" dirty="0" smtClean="0"/>
              <a:t>ja käytä aivojasi</a:t>
            </a:r>
            <a:endParaRPr lang="fi-FI" sz="2900" dirty="0" smtClean="0"/>
          </a:p>
          <a:p>
            <a:pPr marL="914400" lvl="1" indent="-514350"/>
            <a:r>
              <a:rPr lang="fi-FI" sz="2900" dirty="0" smtClean="0"/>
              <a:t>Ylös, ulos ja lenkille</a:t>
            </a:r>
          </a:p>
          <a:p>
            <a:pPr marL="914400" lvl="1" indent="-514350"/>
            <a:r>
              <a:rPr lang="fi-FI" sz="2900" dirty="0" smtClean="0"/>
              <a:t>Kypärä päähän</a:t>
            </a:r>
          </a:p>
          <a:p>
            <a:pPr marL="914400" lvl="1" indent="-514350"/>
            <a:r>
              <a:rPr lang="fi-FI" sz="2900" dirty="0" smtClean="0"/>
              <a:t>Nuku tarpeeksi</a:t>
            </a:r>
          </a:p>
          <a:p>
            <a:pPr marL="914400" lvl="1" indent="-514350"/>
            <a:r>
              <a:rPr lang="fi-FI" sz="2900" dirty="0" smtClean="0"/>
              <a:t>Vältä liikaa </a:t>
            </a:r>
            <a:r>
              <a:rPr lang="fi-FI" sz="2900" dirty="0" smtClean="0"/>
              <a:t>huolta (älä jää yksin huoliesi kanssa)</a:t>
            </a:r>
            <a:endParaRPr lang="fi-FI" sz="2900" dirty="0" smtClean="0"/>
          </a:p>
          <a:p>
            <a:pPr marL="914400" lvl="1" indent="-514350"/>
            <a:r>
              <a:rPr lang="fi-FI" sz="2900" dirty="0" smtClean="0"/>
              <a:t>Pidä yllä ystävyyssuhteita</a:t>
            </a:r>
          </a:p>
          <a:p>
            <a:pPr marL="914400" lvl="1" indent="-514350"/>
            <a:r>
              <a:rPr lang="fi-FI" sz="2900" dirty="0" smtClean="0"/>
              <a:t>Tumppaa tupakka, alkoholia kohtuudella</a:t>
            </a:r>
          </a:p>
          <a:p>
            <a:pPr marL="914400" lvl="1" indent="-514350"/>
            <a:r>
              <a:rPr lang="fi-FI" sz="2900" dirty="0" smtClean="0"/>
              <a:t>Runsaasti marjoja, hedelmiä, kasviksia ja vihanneksia</a:t>
            </a:r>
          </a:p>
          <a:p>
            <a:pPr marL="914400" lvl="1" indent="-514350"/>
            <a:r>
              <a:rPr lang="fi-FI" sz="2900" dirty="0" smtClean="0"/>
              <a:t>Rypsi- tai oliiviöljyä ruuanlaittoon</a:t>
            </a:r>
          </a:p>
          <a:p>
            <a:pPr marL="914400" lvl="1" indent="-514350"/>
            <a:r>
              <a:rPr lang="fi-FI" sz="2900" dirty="0" smtClean="0"/>
              <a:t>Kalaa kaksi kertaa </a:t>
            </a:r>
            <a:r>
              <a:rPr lang="fi-FI" sz="2900" dirty="0" smtClean="0"/>
              <a:t>viikossa</a:t>
            </a:r>
            <a:endParaRPr lang="fi-FI" sz="2900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 smtClean="0"/>
              <a:t>11.9.2018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Merja Mäkisalo-Ropponen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DB6AB-6433-4754-8A0A-81F2EE0E9A35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356301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783357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fi-FI" sz="3100" dirty="0"/>
              <a:t>Varhainen diagnoosi vähentää hoidon </a:t>
            </a:r>
            <a:r>
              <a:rPr lang="fi-FI" sz="3100" dirty="0" smtClean="0"/>
              <a:t>kustannuksia.</a:t>
            </a:r>
          </a:p>
          <a:p>
            <a:pPr marL="914400" lvl="1" indent="-514350"/>
            <a:r>
              <a:rPr lang="fi-FI" sz="2600" dirty="0" smtClean="0"/>
              <a:t>Muistihoitajan </a:t>
            </a:r>
            <a:r>
              <a:rPr lang="fi-FI" sz="2600" dirty="0"/>
              <a:t>ja asiantuntijalääkärin ympärille </a:t>
            </a:r>
            <a:r>
              <a:rPr lang="fi-FI" sz="2600" dirty="0" smtClean="0"/>
              <a:t>rakentuva </a:t>
            </a:r>
            <a:r>
              <a:rPr lang="fi-FI" sz="2600" dirty="0"/>
              <a:t>asiantuntijaverkosto on hyvän hoidon </a:t>
            </a:r>
            <a:r>
              <a:rPr lang="fi-FI" sz="2600" dirty="0" smtClean="0"/>
              <a:t>perusta </a:t>
            </a:r>
            <a:r>
              <a:rPr lang="fi-FI" sz="2600" dirty="0"/>
              <a:t>koko sairauden ajan.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fi-FI" sz="3100" dirty="0"/>
              <a:t>Sopeutumisvalmennus ja siihen liittyvät ensitietopäivät sekä varhaisvaiheen kuntoutus kuuluvat hyvään hoitoon</a:t>
            </a:r>
            <a:r>
              <a:rPr lang="fi-FI" sz="3100" dirty="0" smtClean="0"/>
              <a:t>.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fi-FI" sz="3100" dirty="0" smtClean="0"/>
              <a:t>Kotona asumista tuetaan parhaiten kuntouttavalla kotihoidolla, jonka tukena tarvitaan kuntouttavaa päivätoimintaa.</a:t>
            </a:r>
          </a:p>
          <a:p>
            <a:pPr marL="514350" indent="-514350">
              <a:buAutoNum type="arabicPeriod" startAt="5"/>
            </a:pPr>
            <a:r>
              <a:rPr lang="fi-FI" sz="3100" dirty="0" smtClean="0"/>
              <a:t>Seuraava hoitoketjun vaihe on kuntouttava </a:t>
            </a:r>
            <a:r>
              <a:rPr lang="fi-FI" sz="3100" dirty="0" smtClean="0"/>
              <a:t>vuorohoito.</a:t>
            </a:r>
            <a:endParaRPr lang="fi-FI" sz="3100" dirty="0" smtClean="0"/>
          </a:p>
          <a:p>
            <a:pPr marL="857250" lvl="1" indent="-457200"/>
            <a:r>
              <a:rPr lang="fi-FI" sz="2600" dirty="0" smtClean="0"/>
              <a:t>	Hoitavaa omaista auttaa jaksamaan hyvin järjestetty 	kriisihoito.</a:t>
            </a:r>
          </a:p>
          <a:p>
            <a:pPr marL="0" indent="0">
              <a:buNone/>
            </a:pPr>
            <a:endParaRPr lang="fi-FI" dirty="0" smtClean="0"/>
          </a:p>
          <a:p>
            <a:pPr marL="514350" indent="-514350">
              <a:buAutoNum type="arabicPeriod" startAt="4"/>
            </a:pPr>
            <a:endParaRPr lang="fi-FI" sz="2800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 smtClean="0"/>
              <a:t>11.9.2018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Merja Mäkisalo-Ropponen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DB6AB-6433-4754-8A0A-81F2EE0E9A35}" type="slidenum">
              <a:rPr lang="fi-FI" smtClean="0"/>
              <a:t>6</a:t>
            </a:fld>
            <a:endParaRPr lang="fi-FI"/>
          </a:p>
        </p:txBody>
      </p:sp>
      <p:sp>
        <p:nvSpPr>
          <p:cNvPr id="7" name="Otsikk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3600" dirty="0" smtClean="0"/>
              <a:t>Laadukkaan ja yhteiskunnan kustannuksia säästävän hoidon periaatteet (2)</a:t>
            </a:r>
            <a:endParaRPr lang="fi-FI" sz="3600" dirty="0"/>
          </a:p>
        </p:txBody>
      </p:sp>
    </p:spTree>
    <p:extLst>
      <p:ext uri="{BB962C8B-B14F-4D97-AF65-F5344CB8AC3E}">
        <p14:creationId xmlns:p14="http://schemas.microsoft.com/office/powerpoint/2010/main" val="3142036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3600" dirty="0" smtClean="0"/>
              <a:t>Laadukkaan ja yhteiskunnan kustannuksia säästävän hoidon periaatteet (3)</a:t>
            </a:r>
            <a:endParaRPr lang="fi-FI" sz="3600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2032248"/>
            <a:ext cx="8229600" cy="334096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7"/>
            </a:pPr>
            <a:r>
              <a:rPr lang="fi-FI" sz="2600" dirty="0"/>
              <a:t>Kun </a:t>
            </a:r>
            <a:r>
              <a:rPr lang="fi-FI" sz="2600" dirty="0" smtClean="0"/>
              <a:t>kotona asuminen ei ole enää turvallista ja/tai inhimillistä, tuettu yhteisökotiasuminen. Yhteisökotikin on koti.</a:t>
            </a:r>
            <a:endParaRPr lang="fi-FI" sz="2600" dirty="0"/>
          </a:p>
          <a:p>
            <a:pPr marL="514350" indent="-514350">
              <a:buAutoNum type="arabicPeriod" startAt="7"/>
            </a:pPr>
            <a:r>
              <a:rPr lang="fi-FI" sz="2600" dirty="0" smtClean="0"/>
              <a:t>Pieni osa sairastuneista joutuu sairauden edetessä terveyskeskuksen </a:t>
            </a:r>
            <a:r>
              <a:rPr lang="fi-FI" sz="2600" dirty="0" smtClean="0"/>
              <a:t>sairaalahoitoon.</a:t>
            </a:r>
            <a:r>
              <a:rPr lang="fi-FI" sz="2800" dirty="0" smtClean="0"/>
              <a:t/>
            </a:r>
            <a:br>
              <a:rPr lang="fi-FI" sz="2800" dirty="0" smtClean="0"/>
            </a:br>
            <a:r>
              <a:rPr lang="fi-FI" sz="2200" dirty="0" smtClean="0"/>
              <a:t>- Jokaisella </a:t>
            </a:r>
            <a:r>
              <a:rPr lang="fi-FI" sz="2200" dirty="0" smtClean="0"/>
              <a:t>on oikeus myös laadukkaaseen saattohoitoon.</a:t>
            </a:r>
          </a:p>
          <a:p>
            <a:pPr marL="0" indent="0">
              <a:buNone/>
            </a:pPr>
            <a:r>
              <a:rPr lang="fi-FI" dirty="0"/>
              <a:t>	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 smtClean="0"/>
              <a:t>11.9.2018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Merja Mäkisalo-Ropponen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DB6AB-6433-4754-8A0A-81F2EE0E9A35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34286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Hoito ja kuntoutus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dirty="0" smtClean="0"/>
              <a:t>Asianmukaisella hoidolla ja kuntouttavalla toiminnalla on mahdollista </a:t>
            </a:r>
            <a:r>
              <a:rPr lang="fi-FI" dirty="0" smtClean="0"/>
              <a:t>ylläpitää ja jopa parantaa toimintakykyä.</a:t>
            </a:r>
          </a:p>
          <a:p>
            <a:r>
              <a:rPr lang="fi-FI" dirty="0" smtClean="0"/>
              <a:t>Mitä </a:t>
            </a:r>
            <a:r>
              <a:rPr lang="fi-FI" dirty="0" smtClean="0"/>
              <a:t>kuntouttavalla toiminnalla tarkoitetaan?</a:t>
            </a:r>
          </a:p>
          <a:p>
            <a:pPr lvl="1"/>
            <a:r>
              <a:rPr lang="fi-FI" dirty="0" smtClean="0"/>
              <a:t>Kokonaisvaltainen lähestymistapa, jossa huomioidaan fyysinen, psyykkinen ja sosiaalinen toimintakyky.</a:t>
            </a:r>
          </a:p>
          <a:p>
            <a:pPr lvl="1"/>
            <a:r>
              <a:rPr lang="fi-FI" dirty="0" smtClean="0"/>
              <a:t>Jokaisella on oikeus elää oman elämäntarinansa näköistä </a:t>
            </a:r>
            <a:r>
              <a:rPr lang="fi-FI" dirty="0" smtClean="0"/>
              <a:t>aktiivista, mielekästä ja merkityksellistä </a:t>
            </a:r>
            <a:r>
              <a:rPr lang="fi-FI" dirty="0" smtClean="0"/>
              <a:t>elämää.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 smtClean="0"/>
              <a:t>11.9.2018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Merja Mäkisalo-Ropponen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52FE-3518-4867-A74A-28056891AE9C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12870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Muistisairaan hoito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sz="2800" dirty="0" smtClean="0"/>
              <a:t>Muistisairaan hoitaminen ja auttaminen vaativat erityistä asiantuntijuutta ja osaamista.</a:t>
            </a:r>
          </a:p>
          <a:p>
            <a:r>
              <a:rPr lang="fi-FI" sz="2800" dirty="0" smtClean="0"/>
              <a:t>Jokaisessa työyhteisössä, jossa kohdataan muistisairaita, tulisi olla vähintään yksi asiantuntijuus-koulutuksen käynyt työntekijä. </a:t>
            </a:r>
            <a:endParaRPr lang="fi-FI" sz="2800" dirty="0"/>
          </a:p>
          <a:p>
            <a:r>
              <a:rPr lang="fi-FI" sz="2800" dirty="0" smtClean="0"/>
              <a:t>Lisäksi kaikki muistisairaiden kanssa työskentelevät </a:t>
            </a:r>
            <a:r>
              <a:rPr lang="fi-FI" sz="2800" dirty="0" smtClean="0"/>
              <a:t>(ja omaiset) tarvitsevat </a:t>
            </a:r>
            <a:r>
              <a:rPr lang="fi-FI" sz="2800" dirty="0" smtClean="0"/>
              <a:t>koulutusta esimerkiksi haasteellisen käyttäytymisen kohtaamiseen ja kuntouttavaan </a:t>
            </a:r>
            <a:r>
              <a:rPr lang="fi-FI" sz="2800" dirty="0" smtClean="0"/>
              <a:t>toimintatapaan (tunnemuisti ja tekemisen muisti säilyvät pitkään).</a:t>
            </a:r>
            <a:endParaRPr lang="fi-FI" sz="2800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 smtClean="0"/>
              <a:t>11.9.2018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Merja Mäkisalo-Ropponen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DB6AB-6433-4754-8A0A-81F2EE0E9A35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702222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Muistisairaan kohtaaminen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Muistisairas </a:t>
            </a:r>
            <a:r>
              <a:rPr lang="fi-FI" dirty="0" smtClean="0"/>
              <a:t>yrittää </a:t>
            </a:r>
            <a:r>
              <a:rPr lang="fi-FI" dirty="0" smtClean="0"/>
              <a:t>käyttäytymisellään viestiä jotakin. Haluanko ymmärtää tämän viestin vai onko se mielestäni sairauden oire.</a:t>
            </a:r>
          </a:p>
          <a:p>
            <a:r>
              <a:rPr lang="fi-FI" dirty="0" smtClean="0"/>
              <a:t>Elämäntarinan tunteminen on ymmärtämisen edellytyksenä.</a:t>
            </a:r>
          </a:p>
          <a:p>
            <a:r>
              <a:rPr lang="fi-FI" dirty="0" smtClean="0"/>
              <a:t>Mitä pidemmälle sairaus etenee, sen enemmän täytyy osata käyttää ja hyödyntää sanatonta viestintää.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 smtClean="0"/>
              <a:t>11.9.2018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Merja Mäkisalo-Ropponen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52FE-3518-4867-A74A-28056891AE9C}" type="slidenum">
              <a:rPr lang="fi-FI" smtClean="0"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341577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Vinkkejä vuorovaikutukseen (1)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i-FI" dirty="0" smtClean="0"/>
              <a:t>Ilmaise luontevasti kuka olet, jos sairastunut ei tunne sinua</a:t>
            </a:r>
            <a:r>
              <a:rPr lang="fi-FI" dirty="0" smtClean="0"/>
              <a:t>.</a:t>
            </a:r>
          </a:p>
          <a:p>
            <a:r>
              <a:rPr lang="fi-FI" dirty="0" smtClean="0"/>
              <a:t>Muista sanaton viestintä.</a:t>
            </a:r>
            <a:endParaRPr lang="fi-FI" dirty="0" smtClean="0"/>
          </a:p>
          <a:p>
            <a:r>
              <a:rPr lang="fi-FI" dirty="0" smtClean="0"/>
              <a:t>Älä oikaise sairastuneen väittämiä, ellei se selkeästi vähennä hänen ahdistustaan.</a:t>
            </a:r>
          </a:p>
          <a:p>
            <a:r>
              <a:rPr lang="fi-FI" dirty="0" smtClean="0"/>
              <a:t>Anna paljon positiivista palautetta ja opettele sanomaan asia positiivisesti </a:t>
            </a:r>
            <a:r>
              <a:rPr lang="fi-FI" dirty="0" err="1" smtClean="0"/>
              <a:t>älä-</a:t>
            </a:r>
            <a:r>
              <a:rPr lang="fi-FI" dirty="0" smtClean="0"/>
              <a:t> ja ei-sanoja välttäen.</a:t>
            </a:r>
          </a:p>
          <a:p>
            <a:r>
              <a:rPr lang="fi-FI" dirty="0" smtClean="0"/>
              <a:t>Kohtele muistisairasta tasa-arvoisena aikuisena ihmisenä, jolla on aikuisen ihmisen elämäntarina taustalla</a:t>
            </a:r>
            <a:r>
              <a:rPr lang="fi-FI" dirty="0" smtClean="0"/>
              <a:t>. (Muistisairas ei ole ”tullut lapseksi jälleen”.)</a:t>
            </a:r>
          </a:p>
          <a:p>
            <a:r>
              <a:rPr lang="fi-FI" dirty="0" smtClean="0"/>
              <a:t>Itsemääräämisoikeuden kunnioittaminen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 smtClean="0"/>
              <a:t>11.9.2018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Merja Mäkisalo-Ropponen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52FE-3518-4867-A74A-28056891AE9C}" type="slidenum">
              <a:rPr lang="fi-FI" smtClean="0"/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907438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Vinkkejä vuorovaikutukseen (2)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i-FI" dirty="0" smtClean="0"/>
              <a:t>Moralisointi, </a:t>
            </a:r>
            <a:r>
              <a:rPr lang="fi-FI" dirty="0" smtClean="0"/>
              <a:t>arvostelu, komentaminen </a:t>
            </a:r>
            <a:r>
              <a:rPr lang="fi-FI" dirty="0" smtClean="0"/>
              <a:t>ja mitätöinti yleensä pahentavat tilannetta</a:t>
            </a:r>
            <a:r>
              <a:rPr lang="fi-FI" dirty="0" smtClean="0"/>
              <a:t>.</a:t>
            </a:r>
          </a:p>
          <a:p>
            <a:r>
              <a:rPr lang="fi-FI" dirty="0" smtClean="0"/>
              <a:t>Huumorin avulla pääsee usein eteenpäin vaikeissa tilanteissa.</a:t>
            </a:r>
            <a:endParaRPr lang="fi-FI" dirty="0" smtClean="0"/>
          </a:p>
          <a:p>
            <a:r>
              <a:rPr lang="fi-FI" dirty="0" smtClean="0"/>
              <a:t>Muista, että käyttäytymisellä on joku mieli.</a:t>
            </a:r>
          </a:p>
          <a:p>
            <a:r>
              <a:rPr lang="fi-FI" dirty="0" smtClean="0"/>
              <a:t>Älä keskustele muistisairaan selän takana, vaan ota hänet mukaan keskusteluun.</a:t>
            </a:r>
          </a:p>
          <a:p>
            <a:r>
              <a:rPr lang="fi-FI" dirty="0" smtClean="0"/>
              <a:t>Sairastuneen peruspersoona ei yleensä muutu (ellei kyseessä ole </a:t>
            </a:r>
            <a:r>
              <a:rPr lang="fi-FI" dirty="0" smtClean="0"/>
              <a:t>otsalohkomuistisairaus).</a:t>
            </a:r>
            <a:endParaRPr lang="fi-FI" dirty="0" smtClean="0"/>
          </a:p>
          <a:p>
            <a:r>
              <a:rPr lang="fi-FI" dirty="0" smtClean="0"/>
              <a:t>Muista, että jatkuvasti toistuvan ja sinnikkään ahdistuksen takana voi olla fyysisiä syitä, esimerkiksi kipua</a:t>
            </a:r>
            <a:r>
              <a:rPr lang="fi-FI" dirty="0" smtClean="0"/>
              <a:t>.</a:t>
            </a:r>
          </a:p>
          <a:p>
            <a:pPr marL="0" indent="0">
              <a:buNone/>
            </a:pPr>
            <a:endParaRPr lang="fi-FI" dirty="0" smtClean="0"/>
          </a:p>
          <a:p>
            <a:pPr marL="914400" lvl="2" indent="0" algn="ctr">
              <a:buNone/>
            </a:pPr>
            <a:r>
              <a:rPr lang="fi-FI" sz="3000" b="1" dirty="0" smtClean="0"/>
              <a:t>Näytä, että arvostat ja välität!</a:t>
            </a:r>
            <a:endParaRPr lang="fi-FI" sz="3000" b="1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 smtClean="0"/>
              <a:t>11.9.2018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Merja Mäkisalo-Ropponen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52FE-3518-4867-A74A-28056891AE9C}" type="slidenum">
              <a:rPr lang="fi-FI" smtClean="0"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664512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ukautettu suunnittelumalli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</TotalTime>
  <Words>691</Words>
  <Application>Microsoft Office PowerPoint</Application>
  <PresentationFormat>Näytössä katseltava diaesitys (4:3)</PresentationFormat>
  <Paragraphs>115</Paragraphs>
  <Slides>12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Office-teema</vt:lpstr>
      <vt:lpstr>Mukautettu suunnittelumalli</vt:lpstr>
      <vt:lpstr>Elämää muistisairaan kanssa </vt:lpstr>
      <vt:lpstr>Nykytilanne</vt:lpstr>
      <vt:lpstr>Kansallinen muistiohjelma 2012 - 2020</vt:lpstr>
      <vt:lpstr>Muistiystävällinen Suomi</vt:lpstr>
      <vt:lpstr>Laadukkaan ja yhteiskunnan kustannuksia säästävän hoidon periaatteet (1)</vt:lpstr>
      <vt:lpstr>Laadukkaan ja yhteiskunnan kustannuksia säästävän hoidon periaatteet (2)</vt:lpstr>
      <vt:lpstr>Laadukkaan ja yhteiskunnan kustannuksia säästävän hoidon periaatteet (3)</vt:lpstr>
      <vt:lpstr>Hoito ja kuntoutus</vt:lpstr>
      <vt:lpstr>Muistisairaan hoito</vt:lpstr>
      <vt:lpstr>Muistisairaan kohtaaminen</vt:lpstr>
      <vt:lpstr>Vinkkejä vuorovaikutukseen (1)</vt:lpstr>
      <vt:lpstr>Vinkkejä vuorovaikutukseen (2)</vt:lpstr>
    </vt:vector>
  </TitlesOfParts>
  <Company>Eduskunta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Kansallinen muistiohjelma ja muistiystävällinen Suomi</dc:title>
  <dc:creator>Gerdt Pirjo</dc:creator>
  <cp:lastModifiedBy>Gerdt Pirjo</cp:lastModifiedBy>
  <cp:revision>34</cp:revision>
  <cp:lastPrinted>2014-04-24T09:45:49Z</cp:lastPrinted>
  <dcterms:created xsi:type="dcterms:W3CDTF">2012-09-11T07:01:23Z</dcterms:created>
  <dcterms:modified xsi:type="dcterms:W3CDTF">2018-09-04T13:42:19Z</dcterms:modified>
</cp:coreProperties>
</file>